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56"/>
  </p:notesMasterIdLst>
  <p:sldIdLst>
    <p:sldId id="256" r:id="rId2"/>
    <p:sldId id="258" r:id="rId3"/>
    <p:sldId id="259" r:id="rId4"/>
    <p:sldId id="334" r:id="rId5"/>
    <p:sldId id="335" r:id="rId6"/>
    <p:sldId id="262" r:id="rId7"/>
    <p:sldId id="267" r:id="rId8"/>
    <p:sldId id="336" r:id="rId9"/>
    <p:sldId id="337" r:id="rId10"/>
    <p:sldId id="338" r:id="rId11"/>
    <p:sldId id="297" r:id="rId12"/>
    <p:sldId id="299" r:id="rId13"/>
    <p:sldId id="271" r:id="rId14"/>
    <p:sldId id="341" r:id="rId15"/>
    <p:sldId id="342" r:id="rId16"/>
    <p:sldId id="343" r:id="rId17"/>
    <p:sldId id="344" r:id="rId18"/>
    <p:sldId id="260" r:id="rId19"/>
    <p:sldId id="345" r:id="rId20"/>
    <p:sldId id="346" r:id="rId21"/>
    <p:sldId id="347" r:id="rId22"/>
    <p:sldId id="304" r:id="rId23"/>
    <p:sldId id="307" r:id="rId24"/>
    <p:sldId id="308" r:id="rId25"/>
    <p:sldId id="309" r:id="rId26"/>
    <p:sldId id="278" r:id="rId27"/>
    <p:sldId id="280" r:id="rId28"/>
    <p:sldId id="302" r:id="rId29"/>
    <p:sldId id="283" r:id="rId30"/>
    <p:sldId id="285" r:id="rId31"/>
    <p:sldId id="310" r:id="rId32"/>
    <p:sldId id="288" r:id="rId33"/>
    <p:sldId id="289" r:id="rId34"/>
    <p:sldId id="290" r:id="rId35"/>
    <p:sldId id="291" r:id="rId36"/>
    <p:sldId id="311" r:id="rId37"/>
    <p:sldId id="331" r:id="rId38"/>
    <p:sldId id="332" r:id="rId39"/>
    <p:sldId id="312" r:id="rId40"/>
    <p:sldId id="316" r:id="rId41"/>
    <p:sldId id="320" r:id="rId42"/>
    <p:sldId id="321" r:id="rId43"/>
    <p:sldId id="318" r:id="rId44"/>
    <p:sldId id="319" r:id="rId45"/>
    <p:sldId id="322" r:id="rId46"/>
    <p:sldId id="324" r:id="rId47"/>
    <p:sldId id="325" r:id="rId48"/>
    <p:sldId id="326" r:id="rId49"/>
    <p:sldId id="329" r:id="rId50"/>
    <p:sldId id="328" r:id="rId51"/>
    <p:sldId id="301" r:id="rId52"/>
    <p:sldId id="315" r:id="rId53"/>
    <p:sldId id="340" r:id="rId54"/>
    <p:sldId id="330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ED05F-9567-44F4-820E-395C60BD44CB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043A1-DBCD-446F-A0F9-9E07A03ADF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75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7C960D2-C9BE-0AE6-C174-AE462C74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500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1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888863"/>
          </a:xfrm>
        </p:spPr>
        <p:txBody>
          <a:bodyPr/>
          <a:lstStyle>
            <a:lvl1pPr>
              <a:defRPr>
                <a:latin typeface="+mj-lt"/>
                <a:ea typeface="+mn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657978"/>
            <a:ext cx="10442448" cy="4403825"/>
          </a:xfrm>
        </p:spPr>
        <p:txBody>
          <a:bodyPr>
            <a:normAutofit/>
          </a:bodyPr>
          <a:lstStyle>
            <a:lvl1pPr>
              <a:defRPr sz="2000" b="0">
                <a:latin typeface="+mn-lt"/>
                <a:cs typeface="Segoe UI" panose="020B0502040204020203" pitchFamily="34" charset="0"/>
              </a:defRPr>
            </a:lvl1pPr>
            <a:lvl2pPr>
              <a:defRPr sz="1800" b="0">
                <a:latin typeface="+mn-lt"/>
                <a:cs typeface="Segoe UI" panose="020B0502040204020203" pitchFamily="34" charset="0"/>
              </a:defRPr>
            </a:lvl2pPr>
            <a:lvl3pPr>
              <a:defRPr sz="1600" b="0">
                <a:latin typeface="+mn-lt"/>
                <a:cs typeface="Segoe UI" panose="020B0502040204020203" pitchFamily="34" charset="0"/>
              </a:defRPr>
            </a:lvl3pPr>
            <a:lvl4pPr>
              <a:defRPr sz="1400" b="0">
                <a:latin typeface="+mn-lt"/>
                <a:cs typeface="Segoe UI" panose="020B0502040204020203" pitchFamily="34" charset="0"/>
              </a:defRPr>
            </a:lvl4pPr>
            <a:lvl5pPr>
              <a:defRPr sz="1400" b="0"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64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231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54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5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8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05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L_4BPjLBF4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nopsys.com/ai/what-is-reinforcement-learning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articles/ai-vs-deep-learning-vs-machine-learning-beginners-guid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srVfK3rpUk?start=96&amp;feature=oembe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news/2022/11/lawsuit-github-copilot/" TargetMode="External"/><Relationship Id="rId2" Type="http://schemas.openxmlformats.org/officeDocument/2006/relationships/hyperlink" Target="https://snyk.io/learn/what-is-copyleft-licens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7qMFhQh7rY?feature=oembe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LxKVkDTiTU?start=1440&amp;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8ZiDLIxBW8?start=41&amp;feature=oembe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3-10-10-research-quantifying-github-copilots-impact-on-code-quality/" TargetMode="External"/><Relationship Id="rId2" Type="http://schemas.openxmlformats.org/officeDocument/2006/relationships/hyperlink" Target="https://github.blog/2022-09-07-research-quantifying-github-copilots-impact-on-developer-productivity-and-happines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.tw/2018/09/05/whats-the-difference-between-a-cnn-and-an-rnn/" TargetMode="External"/><Relationship Id="rId2" Type="http://schemas.openxmlformats.org/officeDocument/2006/relationships/hyperlink" Target="https://www.youtube.com/watch?v=6M5VXKLf4D4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fqAlgmoP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57641C-FC79-6C30-BA46-AE9DA2A9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56B81-191B-BE8B-6B7B-EB66DCC9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A6A8D8-08AA-F0EC-BD90-9ECE949F4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382" y="2165520"/>
            <a:ext cx="3361414" cy="2960097"/>
          </a:xfrm>
        </p:spPr>
        <p:txBody>
          <a:bodyPr anchor="ctr">
            <a:normAutofit/>
          </a:bodyPr>
          <a:lstStyle/>
          <a:p>
            <a:r>
              <a:rPr lang="en-US" altLang="zh-TW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Basic Introduction to Generative AI</a:t>
            </a:r>
            <a:endParaRPr lang="zh-TW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抽象的遺傳概念">
            <a:extLst>
              <a:ext uri="{FF2B5EF4-FFF2-40B4-BE49-F238E27FC236}">
                <a16:creationId xmlns:a16="http://schemas.microsoft.com/office/drawing/2014/main" id="{E121EEE2-727A-6890-461E-A9AFF6F7F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0" r="-2" b="392"/>
          <a:stretch/>
        </p:blipFill>
        <p:spPr>
          <a:xfrm>
            <a:off x="-8136" y="10"/>
            <a:ext cx="7475735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10BCB0-B387-8ACC-7C90-6A401D53E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526579" y="407055"/>
            <a:ext cx="665421" cy="1044872"/>
          </a:xfrm>
          <a:custGeom>
            <a:avLst/>
            <a:gdLst>
              <a:gd name="connsiteX0" fmla="*/ 622356 w 665421"/>
              <a:gd name="connsiteY0" fmla="*/ 1043845 h 1044872"/>
              <a:gd name="connsiteX1" fmla="*/ 665421 w 665421"/>
              <a:gd name="connsiteY1" fmla="*/ 1036298 h 1044872"/>
              <a:gd name="connsiteX2" fmla="*/ 665421 w 665421"/>
              <a:gd name="connsiteY2" fmla="*/ 10333 h 1044872"/>
              <a:gd name="connsiteX3" fmla="*/ 597828 w 665421"/>
              <a:gd name="connsiteY3" fmla="*/ 1988 h 1044872"/>
              <a:gd name="connsiteX4" fmla="*/ 363250 w 665421"/>
              <a:gd name="connsiteY4" fmla="*/ 25517 h 1044872"/>
              <a:gd name="connsiteX5" fmla="*/ 262 w 665421"/>
              <a:gd name="connsiteY5" fmla="*/ 497483 h 1044872"/>
              <a:gd name="connsiteX6" fmla="*/ 269181 w 665421"/>
              <a:gd name="connsiteY6" fmla="*/ 959508 h 1044872"/>
              <a:gd name="connsiteX7" fmla="*/ 622356 w 665421"/>
              <a:gd name="connsiteY7" fmla="*/ 1043845 h 10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21" h="1044872">
                <a:moveTo>
                  <a:pt x="622356" y="1043845"/>
                </a:moveTo>
                <a:lnTo>
                  <a:pt x="665421" y="1036298"/>
                </a:lnTo>
                <a:lnTo>
                  <a:pt x="665421" y="10333"/>
                </a:lnTo>
                <a:lnTo>
                  <a:pt x="597828" y="1988"/>
                </a:lnTo>
                <a:cubicBezTo>
                  <a:pt x="515657" y="-3894"/>
                  <a:pt x="433167" y="3083"/>
                  <a:pt x="363250" y="25517"/>
                </a:cubicBezTo>
                <a:cubicBezTo>
                  <a:pt x="176805" y="85342"/>
                  <a:pt x="7722" y="263720"/>
                  <a:pt x="262" y="497483"/>
                </a:cubicBezTo>
                <a:cubicBezTo>
                  <a:pt x="-7198" y="731246"/>
                  <a:pt x="145855" y="876837"/>
                  <a:pt x="269181" y="959508"/>
                </a:cubicBezTo>
                <a:cubicBezTo>
                  <a:pt x="349348" y="1020009"/>
                  <a:pt x="496316" y="1051060"/>
                  <a:pt x="622356" y="104384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8E3EAE-776E-2B5B-E7BA-43B90F068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1110" y="5460700"/>
            <a:ext cx="279167" cy="263379"/>
          </a:xfrm>
          <a:custGeom>
            <a:avLst/>
            <a:gdLst>
              <a:gd name="connsiteX0" fmla="*/ 66240 w 1495757"/>
              <a:gd name="connsiteY0" fmla="*/ 1054656 h 1666165"/>
              <a:gd name="connsiteX1" fmla="*/ 228925 w 1495757"/>
              <a:gd name="connsiteY1" fmla="*/ 1307098 h 1666165"/>
              <a:gd name="connsiteX2" fmla="*/ 397220 w 1495757"/>
              <a:gd name="connsiteY2" fmla="*/ 1542710 h 1666165"/>
              <a:gd name="connsiteX3" fmla="*/ 834785 w 1495757"/>
              <a:gd name="connsiteY3" fmla="*/ 1666126 h 1666165"/>
              <a:gd name="connsiteX4" fmla="*/ 1339669 w 1495757"/>
              <a:gd name="connsiteY4" fmla="*/ 1531491 h 1666165"/>
              <a:gd name="connsiteX5" fmla="*/ 1446255 w 1495757"/>
              <a:gd name="connsiteY5" fmla="*/ 1189292 h 1666165"/>
              <a:gd name="connsiteX6" fmla="*/ 1491134 w 1495757"/>
              <a:gd name="connsiteY6" fmla="*/ 779775 h 1666165"/>
              <a:gd name="connsiteX7" fmla="*/ 1339669 w 1495757"/>
              <a:gd name="connsiteY7" fmla="*/ 420747 h 1666165"/>
              <a:gd name="connsiteX8" fmla="*/ 1148935 w 1495757"/>
              <a:gd name="connsiteY8" fmla="*/ 123427 h 1666165"/>
              <a:gd name="connsiteX9" fmla="*/ 941372 w 1495757"/>
              <a:gd name="connsiteY9" fmla="*/ 11 h 1666165"/>
              <a:gd name="connsiteX10" fmla="*/ 554294 w 1495757"/>
              <a:gd name="connsiteY10" fmla="*/ 129037 h 1666165"/>
              <a:gd name="connsiteX11" fmla="*/ 189656 w 1495757"/>
              <a:gd name="connsiteY11" fmla="*/ 375869 h 1666165"/>
              <a:gd name="connsiteX12" fmla="*/ 15752 w 1495757"/>
              <a:gd name="connsiteY12" fmla="*/ 594652 h 1666165"/>
              <a:gd name="connsiteX13" fmla="*/ 15752 w 1495757"/>
              <a:gd name="connsiteY13" fmla="*/ 880752 h 1666165"/>
              <a:gd name="connsiteX14" fmla="*/ 66240 w 1495757"/>
              <a:gd name="connsiteY14" fmla="*/ 1054656 h 1666165"/>
              <a:gd name="connsiteX0" fmla="*/ 56549 w 1486066"/>
              <a:gd name="connsiteY0" fmla="*/ 1054656 h 1666165"/>
              <a:gd name="connsiteX1" fmla="*/ 219234 w 1486066"/>
              <a:gd name="connsiteY1" fmla="*/ 1307098 h 1666165"/>
              <a:gd name="connsiteX2" fmla="*/ 387529 w 1486066"/>
              <a:gd name="connsiteY2" fmla="*/ 1542710 h 1666165"/>
              <a:gd name="connsiteX3" fmla="*/ 825094 w 1486066"/>
              <a:gd name="connsiteY3" fmla="*/ 1666126 h 1666165"/>
              <a:gd name="connsiteX4" fmla="*/ 1329978 w 1486066"/>
              <a:gd name="connsiteY4" fmla="*/ 1531491 h 1666165"/>
              <a:gd name="connsiteX5" fmla="*/ 1436564 w 1486066"/>
              <a:gd name="connsiteY5" fmla="*/ 1189292 h 1666165"/>
              <a:gd name="connsiteX6" fmla="*/ 1481443 w 1486066"/>
              <a:gd name="connsiteY6" fmla="*/ 779775 h 1666165"/>
              <a:gd name="connsiteX7" fmla="*/ 1329978 w 1486066"/>
              <a:gd name="connsiteY7" fmla="*/ 420747 h 1666165"/>
              <a:gd name="connsiteX8" fmla="*/ 1139244 w 1486066"/>
              <a:gd name="connsiteY8" fmla="*/ 123427 h 1666165"/>
              <a:gd name="connsiteX9" fmla="*/ 931681 w 1486066"/>
              <a:gd name="connsiteY9" fmla="*/ 11 h 1666165"/>
              <a:gd name="connsiteX10" fmla="*/ 544603 w 1486066"/>
              <a:gd name="connsiteY10" fmla="*/ 129037 h 1666165"/>
              <a:gd name="connsiteX11" fmla="*/ 179965 w 1486066"/>
              <a:gd name="connsiteY11" fmla="*/ 375869 h 1666165"/>
              <a:gd name="connsiteX12" fmla="*/ 6061 w 1486066"/>
              <a:gd name="connsiteY12" fmla="*/ 594652 h 1666165"/>
              <a:gd name="connsiteX13" fmla="*/ 56549 w 1486066"/>
              <a:gd name="connsiteY13" fmla="*/ 1054656 h 1666165"/>
              <a:gd name="connsiteX0" fmla="*/ 0 w 1480005"/>
              <a:gd name="connsiteY0" fmla="*/ 594652 h 1666165"/>
              <a:gd name="connsiteX1" fmla="*/ 213173 w 1480005"/>
              <a:gd name="connsiteY1" fmla="*/ 1307098 h 1666165"/>
              <a:gd name="connsiteX2" fmla="*/ 381468 w 1480005"/>
              <a:gd name="connsiteY2" fmla="*/ 1542710 h 1666165"/>
              <a:gd name="connsiteX3" fmla="*/ 819033 w 1480005"/>
              <a:gd name="connsiteY3" fmla="*/ 1666126 h 1666165"/>
              <a:gd name="connsiteX4" fmla="*/ 1323917 w 1480005"/>
              <a:gd name="connsiteY4" fmla="*/ 1531491 h 1666165"/>
              <a:gd name="connsiteX5" fmla="*/ 1430503 w 1480005"/>
              <a:gd name="connsiteY5" fmla="*/ 1189292 h 1666165"/>
              <a:gd name="connsiteX6" fmla="*/ 1475382 w 1480005"/>
              <a:gd name="connsiteY6" fmla="*/ 779775 h 1666165"/>
              <a:gd name="connsiteX7" fmla="*/ 1323917 w 1480005"/>
              <a:gd name="connsiteY7" fmla="*/ 420747 h 1666165"/>
              <a:gd name="connsiteX8" fmla="*/ 1133183 w 1480005"/>
              <a:gd name="connsiteY8" fmla="*/ 123427 h 1666165"/>
              <a:gd name="connsiteX9" fmla="*/ 925620 w 1480005"/>
              <a:gd name="connsiteY9" fmla="*/ 11 h 1666165"/>
              <a:gd name="connsiteX10" fmla="*/ 538542 w 1480005"/>
              <a:gd name="connsiteY10" fmla="*/ 129037 h 1666165"/>
              <a:gd name="connsiteX11" fmla="*/ 173904 w 1480005"/>
              <a:gd name="connsiteY11" fmla="*/ 375869 h 1666165"/>
              <a:gd name="connsiteX12" fmla="*/ 0 w 1480005"/>
              <a:gd name="connsiteY12" fmla="*/ 594652 h 1666165"/>
              <a:gd name="connsiteX0" fmla="*/ 14219 w 1494224"/>
              <a:gd name="connsiteY0" fmla="*/ 594652 h 1666165"/>
              <a:gd name="connsiteX1" fmla="*/ 227392 w 1494224"/>
              <a:gd name="connsiteY1" fmla="*/ 1307098 h 1666165"/>
              <a:gd name="connsiteX2" fmla="*/ 395687 w 1494224"/>
              <a:gd name="connsiteY2" fmla="*/ 1542710 h 1666165"/>
              <a:gd name="connsiteX3" fmla="*/ 833252 w 1494224"/>
              <a:gd name="connsiteY3" fmla="*/ 1666126 h 1666165"/>
              <a:gd name="connsiteX4" fmla="*/ 1338136 w 1494224"/>
              <a:gd name="connsiteY4" fmla="*/ 1531491 h 1666165"/>
              <a:gd name="connsiteX5" fmla="*/ 1444722 w 1494224"/>
              <a:gd name="connsiteY5" fmla="*/ 1189292 h 1666165"/>
              <a:gd name="connsiteX6" fmla="*/ 1489601 w 1494224"/>
              <a:gd name="connsiteY6" fmla="*/ 779775 h 1666165"/>
              <a:gd name="connsiteX7" fmla="*/ 1338136 w 1494224"/>
              <a:gd name="connsiteY7" fmla="*/ 420747 h 1666165"/>
              <a:gd name="connsiteX8" fmla="*/ 1147402 w 1494224"/>
              <a:gd name="connsiteY8" fmla="*/ 123427 h 1666165"/>
              <a:gd name="connsiteX9" fmla="*/ 939839 w 1494224"/>
              <a:gd name="connsiteY9" fmla="*/ 11 h 1666165"/>
              <a:gd name="connsiteX10" fmla="*/ 552761 w 1494224"/>
              <a:gd name="connsiteY10" fmla="*/ 129037 h 1666165"/>
              <a:gd name="connsiteX11" fmla="*/ 188123 w 1494224"/>
              <a:gd name="connsiteY11" fmla="*/ 375869 h 1666165"/>
              <a:gd name="connsiteX12" fmla="*/ 14219 w 1494224"/>
              <a:gd name="connsiteY12" fmla="*/ 594652 h 1666165"/>
              <a:gd name="connsiteX0" fmla="*/ 9077 w 1489082"/>
              <a:gd name="connsiteY0" fmla="*/ 594652 h 1666165"/>
              <a:gd name="connsiteX1" fmla="*/ 222250 w 1489082"/>
              <a:gd name="connsiteY1" fmla="*/ 1307098 h 1666165"/>
              <a:gd name="connsiteX2" fmla="*/ 390545 w 1489082"/>
              <a:gd name="connsiteY2" fmla="*/ 1542710 h 1666165"/>
              <a:gd name="connsiteX3" fmla="*/ 828110 w 1489082"/>
              <a:gd name="connsiteY3" fmla="*/ 1666126 h 1666165"/>
              <a:gd name="connsiteX4" fmla="*/ 1332994 w 1489082"/>
              <a:gd name="connsiteY4" fmla="*/ 1531491 h 1666165"/>
              <a:gd name="connsiteX5" fmla="*/ 1439580 w 1489082"/>
              <a:gd name="connsiteY5" fmla="*/ 1189292 h 1666165"/>
              <a:gd name="connsiteX6" fmla="*/ 1484459 w 1489082"/>
              <a:gd name="connsiteY6" fmla="*/ 779775 h 1666165"/>
              <a:gd name="connsiteX7" fmla="*/ 1332994 w 1489082"/>
              <a:gd name="connsiteY7" fmla="*/ 420747 h 1666165"/>
              <a:gd name="connsiteX8" fmla="*/ 1142260 w 1489082"/>
              <a:gd name="connsiteY8" fmla="*/ 123427 h 1666165"/>
              <a:gd name="connsiteX9" fmla="*/ 934697 w 1489082"/>
              <a:gd name="connsiteY9" fmla="*/ 11 h 1666165"/>
              <a:gd name="connsiteX10" fmla="*/ 547619 w 1489082"/>
              <a:gd name="connsiteY10" fmla="*/ 129037 h 1666165"/>
              <a:gd name="connsiteX11" fmla="*/ 9077 w 1489082"/>
              <a:gd name="connsiteY11" fmla="*/ 594652 h 1666165"/>
              <a:gd name="connsiteX0" fmla="*/ 9077 w 1501902"/>
              <a:gd name="connsiteY0" fmla="*/ 594652 h 1666165"/>
              <a:gd name="connsiteX1" fmla="*/ 222250 w 1501902"/>
              <a:gd name="connsiteY1" fmla="*/ 1307098 h 1666165"/>
              <a:gd name="connsiteX2" fmla="*/ 390545 w 1501902"/>
              <a:gd name="connsiteY2" fmla="*/ 1542710 h 1666165"/>
              <a:gd name="connsiteX3" fmla="*/ 828110 w 1501902"/>
              <a:gd name="connsiteY3" fmla="*/ 1666126 h 1666165"/>
              <a:gd name="connsiteX4" fmla="*/ 1332994 w 1501902"/>
              <a:gd name="connsiteY4" fmla="*/ 1531491 h 1666165"/>
              <a:gd name="connsiteX5" fmla="*/ 1439580 w 1501902"/>
              <a:gd name="connsiteY5" fmla="*/ 1189292 h 1666165"/>
              <a:gd name="connsiteX6" fmla="*/ 1484459 w 1501902"/>
              <a:gd name="connsiteY6" fmla="*/ 779775 h 1666165"/>
              <a:gd name="connsiteX7" fmla="*/ 1142260 w 1501902"/>
              <a:gd name="connsiteY7" fmla="*/ 123427 h 1666165"/>
              <a:gd name="connsiteX8" fmla="*/ 934697 w 1501902"/>
              <a:gd name="connsiteY8" fmla="*/ 11 h 1666165"/>
              <a:gd name="connsiteX9" fmla="*/ 547619 w 1501902"/>
              <a:gd name="connsiteY9" fmla="*/ 129037 h 1666165"/>
              <a:gd name="connsiteX10" fmla="*/ 9077 w 1501902"/>
              <a:gd name="connsiteY10" fmla="*/ 594652 h 1666165"/>
              <a:gd name="connsiteX0" fmla="*/ 9077 w 1491891"/>
              <a:gd name="connsiteY0" fmla="*/ 594652 h 1666165"/>
              <a:gd name="connsiteX1" fmla="*/ 222250 w 1491891"/>
              <a:gd name="connsiteY1" fmla="*/ 1307098 h 1666165"/>
              <a:gd name="connsiteX2" fmla="*/ 390545 w 1491891"/>
              <a:gd name="connsiteY2" fmla="*/ 1542710 h 1666165"/>
              <a:gd name="connsiteX3" fmla="*/ 828110 w 1491891"/>
              <a:gd name="connsiteY3" fmla="*/ 1666126 h 1666165"/>
              <a:gd name="connsiteX4" fmla="*/ 1332994 w 1491891"/>
              <a:gd name="connsiteY4" fmla="*/ 1531491 h 1666165"/>
              <a:gd name="connsiteX5" fmla="*/ 1484459 w 1491891"/>
              <a:gd name="connsiteY5" fmla="*/ 779775 h 1666165"/>
              <a:gd name="connsiteX6" fmla="*/ 1142260 w 1491891"/>
              <a:gd name="connsiteY6" fmla="*/ 123427 h 1666165"/>
              <a:gd name="connsiteX7" fmla="*/ 934697 w 1491891"/>
              <a:gd name="connsiteY7" fmla="*/ 11 h 1666165"/>
              <a:gd name="connsiteX8" fmla="*/ 547619 w 1491891"/>
              <a:gd name="connsiteY8" fmla="*/ 129037 h 1666165"/>
              <a:gd name="connsiteX9" fmla="*/ 9077 w 1491891"/>
              <a:gd name="connsiteY9" fmla="*/ 594652 h 1666165"/>
              <a:gd name="connsiteX0" fmla="*/ 10852 w 1493666"/>
              <a:gd name="connsiteY0" fmla="*/ 594652 h 1666169"/>
              <a:gd name="connsiteX1" fmla="*/ 183580 w 1493666"/>
              <a:gd name="connsiteY1" fmla="*/ 1268412 h 1666169"/>
              <a:gd name="connsiteX2" fmla="*/ 392320 w 1493666"/>
              <a:gd name="connsiteY2" fmla="*/ 1542710 h 1666169"/>
              <a:gd name="connsiteX3" fmla="*/ 829885 w 1493666"/>
              <a:gd name="connsiteY3" fmla="*/ 1666126 h 1666169"/>
              <a:gd name="connsiteX4" fmla="*/ 1334769 w 1493666"/>
              <a:gd name="connsiteY4" fmla="*/ 1531491 h 1666169"/>
              <a:gd name="connsiteX5" fmla="*/ 1486234 w 1493666"/>
              <a:gd name="connsiteY5" fmla="*/ 779775 h 1666169"/>
              <a:gd name="connsiteX6" fmla="*/ 1144035 w 1493666"/>
              <a:gd name="connsiteY6" fmla="*/ 123427 h 1666169"/>
              <a:gd name="connsiteX7" fmla="*/ 936472 w 1493666"/>
              <a:gd name="connsiteY7" fmla="*/ 11 h 1666169"/>
              <a:gd name="connsiteX8" fmla="*/ 549394 w 1493666"/>
              <a:gd name="connsiteY8" fmla="*/ 129037 h 1666169"/>
              <a:gd name="connsiteX9" fmla="*/ 10852 w 1493666"/>
              <a:gd name="connsiteY9" fmla="*/ 594652 h 1666169"/>
              <a:gd name="connsiteX0" fmla="*/ 13894 w 1496708"/>
              <a:gd name="connsiteY0" fmla="*/ 594652 h 1666169"/>
              <a:gd name="connsiteX1" fmla="*/ 140902 w 1496708"/>
              <a:gd name="connsiteY1" fmla="*/ 1268412 h 1666169"/>
              <a:gd name="connsiteX2" fmla="*/ 395362 w 1496708"/>
              <a:gd name="connsiteY2" fmla="*/ 1542710 h 1666169"/>
              <a:gd name="connsiteX3" fmla="*/ 832927 w 1496708"/>
              <a:gd name="connsiteY3" fmla="*/ 1666126 h 1666169"/>
              <a:gd name="connsiteX4" fmla="*/ 1337811 w 1496708"/>
              <a:gd name="connsiteY4" fmla="*/ 1531491 h 1666169"/>
              <a:gd name="connsiteX5" fmla="*/ 1489276 w 1496708"/>
              <a:gd name="connsiteY5" fmla="*/ 779775 h 1666169"/>
              <a:gd name="connsiteX6" fmla="*/ 1147077 w 1496708"/>
              <a:gd name="connsiteY6" fmla="*/ 123427 h 1666169"/>
              <a:gd name="connsiteX7" fmla="*/ 939514 w 1496708"/>
              <a:gd name="connsiteY7" fmla="*/ 11 h 1666169"/>
              <a:gd name="connsiteX8" fmla="*/ 552436 w 1496708"/>
              <a:gd name="connsiteY8" fmla="*/ 129037 h 1666169"/>
              <a:gd name="connsiteX9" fmla="*/ 13894 w 1496708"/>
              <a:gd name="connsiteY9" fmla="*/ 594652 h 1666169"/>
              <a:gd name="connsiteX0" fmla="*/ 13894 w 1493356"/>
              <a:gd name="connsiteY0" fmla="*/ 594652 h 1666169"/>
              <a:gd name="connsiteX1" fmla="*/ 140902 w 1493356"/>
              <a:gd name="connsiteY1" fmla="*/ 1268412 h 1666169"/>
              <a:gd name="connsiteX2" fmla="*/ 395362 w 1493356"/>
              <a:gd name="connsiteY2" fmla="*/ 1542710 h 1666169"/>
              <a:gd name="connsiteX3" fmla="*/ 832927 w 1493356"/>
              <a:gd name="connsiteY3" fmla="*/ 1666126 h 1666169"/>
              <a:gd name="connsiteX4" fmla="*/ 1337811 w 1493356"/>
              <a:gd name="connsiteY4" fmla="*/ 1531491 h 1666169"/>
              <a:gd name="connsiteX5" fmla="*/ 1489276 w 1493356"/>
              <a:gd name="connsiteY5" fmla="*/ 779775 h 1666169"/>
              <a:gd name="connsiteX6" fmla="*/ 1210382 w 1493356"/>
              <a:gd name="connsiteY6" fmla="*/ 123427 h 1666169"/>
              <a:gd name="connsiteX7" fmla="*/ 939514 w 1493356"/>
              <a:gd name="connsiteY7" fmla="*/ 11 h 1666169"/>
              <a:gd name="connsiteX8" fmla="*/ 552436 w 1493356"/>
              <a:gd name="connsiteY8" fmla="*/ 129037 h 1666169"/>
              <a:gd name="connsiteX9" fmla="*/ 13894 w 1493356"/>
              <a:gd name="connsiteY9" fmla="*/ 594652 h 1666169"/>
              <a:gd name="connsiteX0" fmla="*/ 13894 w 1492733"/>
              <a:gd name="connsiteY0" fmla="*/ 594652 h 1666935"/>
              <a:gd name="connsiteX1" fmla="*/ 140902 w 1492733"/>
              <a:gd name="connsiteY1" fmla="*/ 1268412 h 1666935"/>
              <a:gd name="connsiteX2" fmla="*/ 395362 w 1492733"/>
              <a:gd name="connsiteY2" fmla="*/ 1542710 h 1666935"/>
              <a:gd name="connsiteX3" fmla="*/ 832927 w 1492733"/>
              <a:gd name="connsiteY3" fmla="*/ 1666126 h 1666935"/>
              <a:gd name="connsiteX4" fmla="*/ 1330777 w 1492733"/>
              <a:gd name="connsiteY4" fmla="*/ 1489288 h 1666935"/>
              <a:gd name="connsiteX5" fmla="*/ 1489276 w 1492733"/>
              <a:gd name="connsiteY5" fmla="*/ 779775 h 1666935"/>
              <a:gd name="connsiteX6" fmla="*/ 1210382 w 1492733"/>
              <a:gd name="connsiteY6" fmla="*/ 123427 h 1666935"/>
              <a:gd name="connsiteX7" fmla="*/ 939514 w 1492733"/>
              <a:gd name="connsiteY7" fmla="*/ 11 h 1666935"/>
              <a:gd name="connsiteX8" fmla="*/ 552436 w 1492733"/>
              <a:gd name="connsiteY8" fmla="*/ 129037 h 1666935"/>
              <a:gd name="connsiteX9" fmla="*/ 13894 w 1492733"/>
              <a:gd name="connsiteY9" fmla="*/ 594652 h 1666935"/>
              <a:gd name="connsiteX0" fmla="*/ 13894 w 1492733"/>
              <a:gd name="connsiteY0" fmla="*/ 539375 h 1611658"/>
              <a:gd name="connsiteX1" fmla="*/ 140902 w 1492733"/>
              <a:gd name="connsiteY1" fmla="*/ 1213135 h 1611658"/>
              <a:gd name="connsiteX2" fmla="*/ 395362 w 1492733"/>
              <a:gd name="connsiteY2" fmla="*/ 1487433 h 1611658"/>
              <a:gd name="connsiteX3" fmla="*/ 832927 w 1492733"/>
              <a:gd name="connsiteY3" fmla="*/ 1610849 h 1611658"/>
              <a:gd name="connsiteX4" fmla="*/ 1330777 w 1492733"/>
              <a:gd name="connsiteY4" fmla="*/ 1434011 h 1611658"/>
              <a:gd name="connsiteX5" fmla="*/ 1489276 w 1492733"/>
              <a:gd name="connsiteY5" fmla="*/ 724498 h 1611658"/>
              <a:gd name="connsiteX6" fmla="*/ 1210382 w 1492733"/>
              <a:gd name="connsiteY6" fmla="*/ 68150 h 1611658"/>
              <a:gd name="connsiteX7" fmla="*/ 552436 w 1492733"/>
              <a:gd name="connsiteY7" fmla="*/ 73760 h 1611658"/>
              <a:gd name="connsiteX8" fmla="*/ 13894 w 1492733"/>
              <a:gd name="connsiteY8" fmla="*/ 539375 h 1611658"/>
              <a:gd name="connsiteX0" fmla="*/ 22437 w 1501276"/>
              <a:gd name="connsiteY0" fmla="*/ 539375 h 1620865"/>
              <a:gd name="connsiteX1" fmla="*/ 149445 w 1501276"/>
              <a:gd name="connsiteY1" fmla="*/ 1213135 h 1620865"/>
              <a:gd name="connsiteX2" fmla="*/ 841470 w 1501276"/>
              <a:gd name="connsiteY2" fmla="*/ 1610849 h 1620865"/>
              <a:gd name="connsiteX3" fmla="*/ 1339320 w 1501276"/>
              <a:gd name="connsiteY3" fmla="*/ 1434011 h 1620865"/>
              <a:gd name="connsiteX4" fmla="*/ 1497819 w 1501276"/>
              <a:gd name="connsiteY4" fmla="*/ 724498 h 1620865"/>
              <a:gd name="connsiteX5" fmla="*/ 1218925 w 1501276"/>
              <a:gd name="connsiteY5" fmla="*/ 68150 h 1620865"/>
              <a:gd name="connsiteX6" fmla="*/ 560979 w 1501276"/>
              <a:gd name="connsiteY6" fmla="*/ 73760 h 1620865"/>
              <a:gd name="connsiteX7" fmla="*/ 22437 w 1501276"/>
              <a:gd name="connsiteY7" fmla="*/ 539375 h 1620865"/>
              <a:gd name="connsiteX0" fmla="*/ 18441 w 1498582"/>
              <a:gd name="connsiteY0" fmla="*/ 539375 h 1620866"/>
              <a:gd name="connsiteX1" fmla="*/ 145449 w 1498582"/>
              <a:gd name="connsiteY1" fmla="*/ 1213135 h 1620866"/>
              <a:gd name="connsiteX2" fmla="*/ 672288 w 1498582"/>
              <a:gd name="connsiteY2" fmla="*/ 1610850 h 1620866"/>
              <a:gd name="connsiteX3" fmla="*/ 1335324 w 1498582"/>
              <a:gd name="connsiteY3" fmla="*/ 1434011 h 1620866"/>
              <a:gd name="connsiteX4" fmla="*/ 1493823 w 1498582"/>
              <a:gd name="connsiteY4" fmla="*/ 724498 h 1620866"/>
              <a:gd name="connsiteX5" fmla="*/ 1214929 w 1498582"/>
              <a:gd name="connsiteY5" fmla="*/ 68150 h 1620866"/>
              <a:gd name="connsiteX6" fmla="*/ 556983 w 1498582"/>
              <a:gd name="connsiteY6" fmla="*/ 73760 h 1620866"/>
              <a:gd name="connsiteX7" fmla="*/ 18441 w 1498582"/>
              <a:gd name="connsiteY7" fmla="*/ 539375 h 1620866"/>
              <a:gd name="connsiteX0" fmla="*/ 18441 w 1502750"/>
              <a:gd name="connsiteY0" fmla="*/ 539375 h 1618556"/>
              <a:gd name="connsiteX1" fmla="*/ 145449 w 1502750"/>
              <a:gd name="connsiteY1" fmla="*/ 1213135 h 1618556"/>
              <a:gd name="connsiteX2" fmla="*/ 672288 w 1502750"/>
              <a:gd name="connsiteY2" fmla="*/ 1610850 h 1618556"/>
              <a:gd name="connsiteX3" fmla="*/ 1361406 w 1502750"/>
              <a:gd name="connsiteY3" fmla="*/ 1416622 h 1618556"/>
              <a:gd name="connsiteX4" fmla="*/ 1493823 w 1502750"/>
              <a:gd name="connsiteY4" fmla="*/ 724498 h 1618556"/>
              <a:gd name="connsiteX5" fmla="*/ 1214929 w 1502750"/>
              <a:gd name="connsiteY5" fmla="*/ 68150 h 1618556"/>
              <a:gd name="connsiteX6" fmla="*/ 556983 w 1502750"/>
              <a:gd name="connsiteY6" fmla="*/ 73760 h 1618556"/>
              <a:gd name="connsiteX7" fmla="*/ 18441 w 1502750"/>
              <a:gd name="connsiteY7" fmla="*/ 539375 h 1618556"/>
              <a:gd name="connsiteX0" fmla="*/ 18441 w 1502157"/>
              <a:gd name="connsiteY0" fmla="*/ 500120 h 1579301"/>
              <a:gd name="connsiteX1" fmla="*/ 145449 w 1502157"/>
              <a:gd name="connsiteY1" fmla="*/ 1173880 h 1579301"/>
              <a:gd name="connsiteX2" fmla="*/ 672288 w 1502157"/>
              <a:gd name="connsiteY2" fmla="*/ 1571595 h 1579301"/>
              <a:gd name="connsiteX3" fmla="*/ 1361406 w 1502157"/>
              <a:gd name="connsiteY3" fmla="*/ 1377367 h 1579301"/>
              <a:gd name="connsiteX4" fmla="*/ 1493823 w 1502157"/>
              <a:gd name="connsiteY4" fmla="*/ 685243 h 1579301"/>
              <a:gd name="connsiteX5" fmla="*/ 1223623 w 1502157"/>
              <a:gd name="connsiteY5" fmla="*/ 107141 h 1579301"/>
              <a:gd name="connsiteX6" fmla="*/ 556983 w 1502157"/>
              <a:gd name="connsiteY6" fmla="*/ 34505 h 1579301"/>
              <a:gd name="connsiteX7" fmla="*/ 18441 w 1502157"/>
              <a:gd name="connsiteY7" fmla="*/ 500120 h 157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2157" h="1579301">
                <a:moveTo>
                  <a:pt x="18441" y="500120"/>
                </a:moveTo>
                <a:cubicBezTo>
                  <a:pt x="-35787" y="696463"/>
                  <a:pt x="36475" y="995301"/>
                  <a:pt x="145449" y="1173880"/>
                </a:cubicBezTo>
                <a:cubicBezTo>
                  <a:pt x="254423" y="1352459"/>
                  <a:pt x="469629" y="1537681"/>
                  <a:pt x="672288" y="1571595"/>
                </a:cubicBezTo>
                <a:cubicBezTo>
                  <a:pt x="874948" y="1605510"/>
                  <a:pt x="1224484" y="1525092"/>
                  <a:pt x="1361406" y="1377367"/>
                </a:cubicBezTo>
                <a:cubicBezTo>
                  <a:pt x="1498328" y="1229642"/>
                  <a:pt x="1516787" y="896947"/>
                  <a:pt x="1493823" y="685243"/>
                </a:cubicBezTo>
                <a:cubicBezTo>
                  <a:pt x="1470859" y="473539"/>
                  <a:pt x="1315250" y="237102"/>
                  <a:pt x="1223623" y="107141"/>
                </a:cubicBezTo>
                <a:cubicBezTo>
                  <a:pt x="1067483" y="-1315"/>
                  <a:pt x="757847" y="-30991"/>
                  <a:pt x="556983" y="34505"/>
                </a:cubicBezTo>
                <a:cubicBezTo>
                  <a:pt x="356119" y="100002"/>
                  <a:pt x="72669" y="303777"/>
                  <a:pt x="18441" y="5001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B17EA0-0B5E-F8E8-9F36-43DBF47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07019" flipH="1">
            <a:off x="6878058" y="5802435"/>
            <a:ext cx="1497295" cy="634271"/>
          </a:xfrm>
          <a:custGeom>
            <a:avLst/>
            <a:gdLst>
              <a:gd name="connsiteX0" fmla="*/ 1581291 w 2857990"/>
              <a:gd name="connsiteY0" fmla="*/ 8826 h 1204311"/>
              <a:gd name="connsiteX1" fmla="*/ 801137 w 2857990"/>
              <a:gd name="connsiteY1" fmla="*/ 108293 h 1204311"/>
              <a:gd name="connsiteX2" fmla="*/ 18370 w 2857990"/>
              <a:gd name="connsiteY2" fmla="*/ 754421 h 1204311"/>
              <a:gd name="connsiteX3" fmla="*/ 449552 w 2857990"/>
              <a:gd name="connsiteY3" fmla="*/ 932464 h 1204311"/>
              <a:gd name="connsiteX4" fmla="*/ 699738 w 2857990"/>
              <a:gd name="connsiteY4" fmla="*/ 964852 h 1204311"/>
              <a:gd name="connsiteX5" fmla="*/ 837825 w 2857990"/>
              <a:gd name="connsiteY5" fmla="*/ 984075 h 1204311"/>
              <a:gd name="connsiteX6" fmla="*/ 2857990 w 2857990"/>
              <a:gd name="connsiteY6" fmla="*/ 1204311 h 1204311"/>
              <a:gd name="connsiteX7" fmla="*/ 2857523 w 2857990"/>
              <a:gd name="connsiteY7" fmla="*/ 1157953 h 1204311"/>
              <a:gd name="connsiteX8" fmla="*/ 2632851 w 2857990"/>
              <a:gd name="connsiteY8" fmla="*/ 723381 h 1204311"/>
              <a:gd name="connsiteX9" fmla="*/ 1828135 w 2857990"/>
              <a:gd name="connsiteY9" fmla="*/ 60927 h 1204311"/>
              <a:gd name="connsiteX10" fmla="*/ 1581291 w 2857990"/>
              <a:gd name="connsiteY10" fmla="*/ 8826 h 1204311"/>
              <a:gd name="connsiteX0" fmla="*/ 1581291 w 2857990"/>
              <a:gd name="connsiteY0" fmla="*/ 8826 h 1204311"/>
              <a:gd name="connsiteX1" fmla="*/ 801137 w 2857990"/>
              <a:gd name="connsiteY1" fmla="*/ 108293 h 1204311"/>
              <a:gd name="connsiteX2" fmla="*/ 18370 w 2857990"/>
              <a:gd name="connsiteY2" fmla="*/ 754421 h 1204311"/>
              <a:gd name="connsiteX3" fmla="*/ 449552 w 2857990"/>
              <a:gd name="connsiteY3" fmla="*/ 932464 h 1204311"/>
              <a:gd name="connsiteX4" fmla="*/ 837825 w 2857990"/>
              <a:gd name="connsiteY4" fmla="*/ 984075 h 1204311"/>
              <a:gd name="connsiteX5" fmla="*/ 2857990 w 2857990"/>
              <a:gd name="connsiteY5" fmla="*/ 1204311 h 1204311"/>
              <a:gd name="connsiteX6" fmla="*/ 2857523 w 2857990"/>
              <a:gd name="connsiteY6" fmla="*/ 1157953 h 1204311"/>
              <a:gd name="connsiteX7" fmla="*/ 2632851 w 2857990"/>
              <a:gd name="connsiteY7" fmla="*/ 723381 h 1204311"/>
              <a:gd name="connsiteX8" fmla="*/ 1828135 w 2857990"/>
              <a:gd name="connsiteY8" fmla="*/ 60927 h 1204311"/>
              <a:gd name="connsiteX9" fmla="*/ 1581291 w 2857990"/>
              <a:gd name="connsiteY9" fmla="*/ 8826 h 1204311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857523 w 2858024"/>
              <a:gd name="connsiteY6" fmla="*/ 1157953 h 1207869"/>
              <a:gd name="connsiteX7" fmla="*/ 2632851 w 2858024"/>
              <a:gd name="connsiteY7" fmla="*/ 723381 h 1207869"/>
              <a:gd name="connsiteX8" fmla="*/ 1828135 w 2858024"/>
              <a:gd name="connsiteY8" fmla="*/ 60927 h 1207869"/>
              <a:gd name="connsiteX9" fmla="*/ 1581291 w 2858024"/>
              <a:gd name="connsiteY9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832178 w 2858024"/>
              <a:gd name="connsiteY6" fmla="*/ 1129946 h 1207869"/>
              <a:gd name="connsiteX7" fmla="*/ 2632851 w 2858024"/>
              <a:gd name="connsiteY7" fmla="*/ 723381 h 1207869"/>
              <a:gd name="connsiteX8" fmla="*/ 1828135 w 2858024"/>
              <a:gd name="connsiteY8" fmla="*/ 60927 h 1207869"/>
              <a:gd name="connsiteX9" fmla="*/ 1581291 w 2858024"/>
              <a:gd name="connsiteY9" fmla="*/ 8826 h 1207869"/>
              <a:gd name="connsiteX0" fmla="*/ 1581291 w 2974264"/>
              <a:gd name="connsiteY0" fmla="*/ 8826 h 1207869"/>
              <a:gd name="connsiteX1" fmla="*/ 801137 w 2974264"/>
              <a:gd name="connsiteY1" fmla="*/ 108293 h 1207869"/>
              <a:gd name="connsiteX2" fmla="*/ 18370 w 2974264"/>
              <a:gd name="connsiteY2" fmla="*/ 754421 h 1207869"/>
              <a:gd name="connsiteX3" fmla="*/ 449552 w 2974264"/>
              <a:gd name="connsiteY3" fmla="*/ 932464 h 1207869"/>
              <a:gd name="connsiteX4" fmla="*/ 837825 w 2974264"/>
              <a:gd name="connsiteY4" fmla="*/ 984075 h 1207869"/>
              <a:gd name="connsiteX5" fmla="*/ 2857990 w 2974264"/>
              <a:gd name="connsiteY5" fmla="*/ 1204311 h 1207869"/>
              <a:gd name="connsiteX6" fmla="*/ 2632851 w 2974264"/>
              <a:gd name="connsiteY6" fmla="*/ 723381 h 1207869"/>
              <a:gd name="connsiteX7" fmla="*/ 1828135 w 2974264"/>
              <a:gd name="connsiteY7" fmla="*/ 60927 h 1207869"/>
              <a:gd name="connsiteX8" fmla="*/ 1581291 w 297426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4"/>
              <a:gd name="connsiteY0" fmla="*/ 8826 h 1207869"/>
              <a:gd name="connsiteX1" fmla="*/ 801137 w 2858024"/>
              <a:gd name="connsiteY1" fmla="*/ 108293 h 1207869"/>
              <a:gd name="connsiteX2" fmla="*/ 18370 w 2858024"/>
              <a:gd name="connsiteY2" fmla="*/ 754421 h 1207869"/>
              <a:gd name="connsiteX3" fmla="*/ 449552 w 2858024"/>
              <a:gd name="connsiteY3" fmla="*/ 932464 h 1207869"/>
              <a:gd name="connsiteX4" fmla="*/ 837825 w 2858024"/>
              <a:gd name="connsiteY4" fmla="*/ 984075 h 1207869"/>
              <a:gd name="connsiteX5" fmla="*/ 2857990 w 2858024"/>
              <a:gd name="connsiteY5" fmla="*/ 1204311 h 1207869"/>
              <a:gd name="connsiteX6" fmla="*/ 2632851 w 2858024"/>
              <a:gd name="connsiteY6" fmla="*/ 723381 h 1207869"/>
              <a:gd name="connsiteX7" fmla="*/ 1828135 w 2858024"/>
              <a:gd name="connsiteY7" fmla="*/ 60927 h 1207869"/>
              <a:gd name="connsiteX8" fmla="*/ 1581291 w 2858024"/>
              <a:gd name="connsiteY8" fmla="*/ 8826 h 1207869"/>
              <a:gd name="connsiteX0" fmla="*/ 1581291 w 2858025"/>
              <a:gd name="connsiteY0" fmla="*/ 8826 h 1210692"/>
              <a:gd name="connsiteX1" fmla="*/ 801137 w 2858025"/>
              <a:gd name="connsiteY1" fmla="*/ 108293 h 1210692"/>
              <a:gd name="connsiteX2" fmla="*/ 18370 w 2858025"/>
              <a:gd name="connsiteY2" fmla="*/ 754421 h 1210692"/>
              <a:gd name="connsiteX3" fmla="*/ 449552 w 2858025"/>
              <a:gd name="connsiteY3" fmla="*/ 932464 h 1210692"/>
              <a:gd name="connsiteX4" fmla="*/ 837825 w 2858025"/>
              <a:gd name="connsiteY4" fmla="*/ 984075 h 1210692"/>
              <a:gd name="connsiteX5" fmla="*/ 2857990 w 2858025"/>
              <a:gd name="connsiteY5" fmla="*/ 1204311 h 1210692"/>
              <a:gd name="connsiteX6" fmla="*/ 2632851 w 2858025"/>
              <a:gd name="connsiteY6" fmla="*/ 723381 h 1210692"/>
              <a:gd name="connsiteX7" fmla="*/ 1828135 w 2858025"/>
              <a:gd name="connsiteY7" fmla="*/ 60927 h 1210692"/>
              <a:gd name="connsiteX8" fmla="*/ 1581291 w 2858025"/>
              <a:gd name="connsiteY8" fmla="*/ 8826 h 121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8025" h="1210692">
                <a:moveTo>
                  <a:pt x="1581291" y="8826"/>
                </a:moveTo>
                <a:cubicBezTo>
                  <a:pt x="1320211" y="-19359"/>
                  <a:pt x="1027358" y="21606"/>
                  <a:pt x="801137" y="108293"/>
                </a:cubicBezTo>
                <a:cubicBezTo>
                  <a:pt x="499509" y="223875"/>
                  <a:pt x="76968" y="617059"/>
                  <a:pt x="18370" y="754421"/>
                </a:cubicBezTo>
                <a:cubicBezTo>
                  <a:pt x="-40228" y="891782"/>
                  <a:pt x="25491" y="874045"/>
                  <a:pt x="449552" y="932464"/>
                </a:cubicBezTo>
                <a:lnTo>
                  <a:pt x="837825" y="984075"/>
                </a:lnTo>
                <a:cubicBezTo>
                  <a:pt x="1511213" y="1057487"/>
                  <a:pt x="2866061" y="1247790"/>
                  <a:pt x="2857990" y="1204311"/>
                </a:cubicBezTo>
                <a:cubicBezTo>
                  <a:pt x="2831541" y="1079608"/>
                  <a:pt x="2776287" y="926648"/>
                  <a:pt x="2632851" y="723381"/>
                </a:cubicBezTo>
                <a:cubicBezTo>
                  <a:pt x="2463226" y="526022"/>
                  <a:pt x="2133422" y="163442"/>
                  <a:pt x="1828135" y="60927"/>
                </a:cubicBezTo>
                <a:cubicBezTo>
                  <a:pt x="1751813" y="35298"/>
                  <a:pt x="1668317" y="18220"/>
                  <a:pt x="1581291" y="88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4A3245-4DF4-26CC-8C94-62A0C308A0C0}"/>
              </a:ext>
            </a:extLst>
          </p:cNvPr>
          <p:cNvSpPr txBox="1"/>
          <p:nvPr/>
        </p:nvSpPr>
        <p:spPr>
          <a:xfrm>
            <a:off x="7816382" y="4417731"/>
            <a:ext cx="305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2023/11/03</a:t>
            </a:r>
          </a:p>
          <a:p>
            <a:r>
              <a:rPr lang="en-US" altLang="zh-TW" sz="2000" b="1" dirty="0"/>
              <a:t>IT ETD / Jimmy Hsu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013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2900" b="1" i="0" dirty="0">
                <a:solidFill>
                  <a:srgbClr val="000000"/>
                </a:solidFill>
                <a:effectLst/>
              </a:rPr>
              <a:t>Supervised Models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Need labeled data to train the model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Model needed to be pre-built</a:t>
            </a:r>
          </a:p>
          <a:p>
            <a:pPr lvl="1"/>
            <a:r>
              <a:rPr lang="en-US" altLang="zh-TW" sz="2600" i="0" dirty="0">
                <a:solidFill>
                  <a:srgbClr val="000000"/>
                </a:solidFill>
                <a:effectLst/>
              </a:rPr>
              <a:t>Prediction / Classification / Pattern Matching</a:t>
            </a: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lvl="1"/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F90041-BD7D-F490-C449-DF065AE0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04" y="3117941"/>
            <a:ext cx="2933123" cy="2862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544A91-6D36-03A6-0A4B-ECFC0521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36" y="3117941"/>
            <a:ext cx="3501030" cy="26962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272494A-5DC7-B8F8-5450-AF699E7E474F}"/>
              </a:ext>
            </a:extLst>
          </p:cNvPr>
          <p:cNvSpPr txBox="1"/>
          <p:nvPr/>
        </p:nvSpPr>
        <p:spPr>
          <a:xfrm>
            <a:off x="3110306" y="6061803"/>
            <a:ext cx="168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Segoe UI" panose="020B0502040204020203" pitchFamily="34" charset="0"/>
                <a:cs typeface="Segoe UI" panose="020B0502040204020203" pitchFamily="34" charset="0"/>
              </a:rPr>
              <a:t>Step1: Train Model</a:t>
            </a:r>
            <a:endParaRPr lang="zh-TW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C14632-BDC3-DBFF-F4D3-636D972E03C8}"/>
              </a:ext>
            </a:extLst>
          </p:cNvPr>
          <p:cNvSpPr txBox="1"/>
          <p:nvPr/>
        </p:nvSpPr>
        <p:spPr>
          <a:xfrm>
            <a:off x="7144940" y="6061802"/>
            <a:ext cx="1685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Segoe UI" panose="020B0502040204020203" pitchFamily="34" charset="0"/>
                <a:cs typeface="Segoe UI" panose="020B0502040204020203" pitchFamily="34" charset="0"/>
              </a:rPr>
              <a:t>Step2: Apply Model</a:t>
            </a:r>
            <a:endParaRPr lang="zh-TW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27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Map Analyzer - </a:t>
            </a:r>
            <a:r>
              <a:rPr lang="en-US" altLang="zh-TW" i="0" dirty="0" err="1">
                <a:solidFill>
                  <a:srgbClr val="000000"/>
                </a:solidFill>
                <a:effectLst/>
              </a:rPr>
              <a:t>Klarity</a:t>
            </a:r>
            <a:r>
              <a:rPr lang="en-US" altLang="zh-TW" i="0" dirty="0">
                <a:solidFill>
                  <a:srgbClr val="000000"/>
                </a:solidFill>
                <a:effectLst/>
              </a:rPr>
              <a:t> classifier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Map Analyzer - Probe Pattern Classification</a:t>
            </a:r>
          </a:p>
          <a:p>
            <a:pPr lvl="2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74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lvl="1"/>
            <a:r>
              <a:rPr lang="en-US" altLang="zh-TW" b="1" i="0" dirty="0">
                <a:solidFill>
                  <a:srgbClr val="000000"/>
                </a:solidFill>
                <a:effectLst/>
              </a:rPr>
              <a:t>Reinforcement Learning</a:t>
            </a:r>
          </a:p>
          <a:p>
            <a:pPr lvl="2"/>
            <a:r>
              <a:rPr lang="en-US" altLang="zh-TW" dirty="0">
                <a:solidFill>
                  <a:srgbClr val="000000"/>
                </a:solidFill>
              </a:rPr>
              <a:t>Achieve self learning by creating policies of</a:t>
            </a:r>
          </a:p>
          <a:p>
            <a:pPr lvl="3"/>
            <a:r>
              <a:rPr lang="en-US" altLang="zh-TW" dirty="0">
                <a:solidFill>
                  <a:srgbClr val="000000"/>
                </a:solidFill>
              </a:rPr>
              <a:t>Reward</a:t>
            </a:r>
          </a:p>
          <a:p>
            <a:pPr lvl="3"/>
            <a:r>
              <a:rPr lang="en-US" altLang="zh-TW" i="0" dirty="0">
                <a:solidFill>
                  <a:srgbClr val="000000"/>
                </a:solidFill>
                <a:effectLst/>
              </a:rPr>
              <a:t>Punishme</a:t>
            </a:r>
            <a:r>
              <a:rPr lang="en-US" altLang="zh-TW" dirty="0">
                <a:solidFill>
                  <a:srgbClr val="000000"/>
                </a:solidFill>
              </a:rPr>
              <a:t>nt  </a:t>
            </a:r>
          </a:p>
          <a:p>
            <a:pPr lvl="1"/>
            <a:r>
              <a:rPr lang="en-US" altLang="zh-TW" b="1" dirty="0">
                <a:solidFill>
                  <a:srgbClr val="000000"/>
                </a:solidFill>
              </a:rPr>
              <a:t>Examples</a:t>
            </a:r>
          </a:p>
          <a:p>
            <a:pPr lvl="2"/>
            <a:r>
              <a:rPr lang="en-US" altLang="zh-TW" dirty="0">
                <a:hlinkClick r:id="rId2"/>
              </a:rPr>
              <a:t>video</a:t>
            </a:r>
            <a:endParaRPr lang="en-US" altLang="zh-TW" dirty="0">
              <a:solidFill>
                <a:srgbClr val="000000"/>
              </a:solidFill>
            </a:endParaRP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Robotics</a:t>
            </a:r>
            <a:endParaRPr lang="en-US" altLang="zh-TW" i="0" dirty="0">
              <a:solidFill>
                <a:srgbClr val="000000"/>
              </a:solidFill>
              <a:effectLst/>
            </a:endParaRP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AlphaGo</a:t>
            </a:r>
          </a:p>
          <a:p>
            <a:pPr lvl="2"/>
            <a:r>
              <a:rPr lang="en-US" altLang="zh-TW" i="0" dirty="0">
                <a:solidFill>
                  <a:srgbClr val="111C24"/>
                </a:solidFill>
                <a:effectLst/>
              </a:rPr>
              <a:t>Autonomous Driving</a:t>
            </a:r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997B17-CAEE-D3DB-E034-4F13B4F8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1" y="1879231"/>
            <a:ext cx="6104222" cy="34318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D1999D-37BC-BD29-0FD0-BBA33FDC92E5}"/>
              </a:ext>
            </a:extLst>
          </p:cNvPr>
          <p:cNvSpPr txBox="1"/>
          <p:nvPr/>
        </p:nvSpPr>
        <p:spPr>
          <a:xfrm>
            <a:off x="6432431" y="5331613"/>
            <a:ext cx="4287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4"/>
              </a:rPr>
              <a:t>https://www.synopsys.com/ai/what-is-reinforcement-learning.html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825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ML v.s Deep Learning</a:t>
            </a:r>
            <a:endParaRPr lang="zh-TW" altLang="en-US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B84A2E0-E88E-C15E-733C-EEFE2EB69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27973"/>
              </p:ext>
            </p:extLst>
          </p:nvPr>
        </p:nvGraphicFramePr>
        <p:xfrm>
          <a:off x="981835" y="1863757"/>
          <a:ext cx="10442574" cy="3501871"/>
        </p:xfrm>
        <a:graphic>
          <a:graphicData uri="http://schemas.openxmlformats.org/drawingml/2006/table">
            <a:tbl>
              <a:tblPr/>
              <a:tblGrid>
                <a:gridCol w="4737478">
                  <a:extLst>
                    <a:ext uri="{9D8B030D-6E8A-4147-A177-3AD203B41FA5}">
                      <a16:colId xmlns:a16="http://schemas.microsoft.com/office/drawing/2014/main" val="31226010"/>
                    </a:ext>
                  </a:extLst>
                </a:gridCol>
                <a:gridCol w="5705096">
                  <a:extLst>
                    <a:ext uri="{9D8B030D-6E8A-4147-A177-3AD203B41FA5}">
                      <a16:colId xmlns:a16="http://schemas.microsoft.com/office/drawing/2014/main" val="2047421681"/>
                    </a:ext>
                  </a:extLst>
                </a:gridCol>
              </a:tblGrid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var(--cds-font-family-source-sans-pro)"/>
                        </a:rPr>
                        <a:t>Machine learning</a:t>
                      </a:r>
                      <a:endParaRPr lang="en-US" sz="1400" dirty="0">
                        <a:effectLst/>
                      </a:endParaRP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var(--cds-font-family-source-sans-pro)"/>
                        </a:rPr>
                        <a:t>Deep learning</a:t>
                      </a:r>
                      <a:endParaRPr lang="en-US" sz="1400" dirty="0">
                        <a:effectLst/>
                      </a:endParaRP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64136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A subset of AI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A subset of machine learning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307268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Can train on </a:t>
                      </a:r>
                      <a:r>
                        <a:rPr lang="en-US" sz="1400" b="1" dirty="0">
                          <a:effectLst/>
                        </a:rPr>
                        <a:t>smaller data sets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Requires </a:t>
                      </a:r>
                      <a:r>
                        <a:rPr lang="en-US" sz="1400" b="1" dirty="0">
                          <a:effectLst/>
                        </a:rPr>
                        <a:t>large amounts of data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39605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Shorter training and lower accuracy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Longer training and higher accuracy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62131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Makes simple, linear correlations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Makes non-linear, complex correlations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921521"/>
                  </a:ext>
                </a:extLst>
              </a:tr>
              <a:tr h="71174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Can train on a CPU (central processing unit)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Needs a specialized GPU (graphics processing unit) to train</a:t>
                      </a:r>
                    </a:p>
                  </a:txBody>
                  <a:tcPr marL="190500" marR="1905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12899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452FB6CE-477D-EDD5-0F4E-A222AB7183B2}"/>
              </a:ext>
            </a:extLst>
          </p:cNvPr>
          <p:cNvSpPr txBox="1"/>
          <p:nvPr/>
        </p:nvSpPr>
        <p:spPr>
          <a:xfrm>
            <a:off x="2950233" y="5536833"/>
            <a:ext cx="5124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2"/>
              </a:rPr>
              <a:t>https://www.coursera.org/articles/ai-vs-deep-learning-vs-machine-learning-beginners-guide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859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altLang="zh-TW" b="1" i="0" dirty="0">
                <a:solidFill>
                  <a:srgbClr val="000000"/>
                </a:solidFill>
                <a:effectLst/>
              </a:rPr>
              <a:t>Deep Learning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Subset of machine learning that involves the use of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neural networks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It is essentially a neural network with three or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more layers that attempts to  simulate the behavior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000000"/>
                </a:solidFill>
              </a:rPr>
              <a:t>      of the human brain</a:t>
            </a:r>
          </a:p>
          <a:p>
            <a:pPr lvl="1"/>
            <a:endParaRPr lang="en-US" altLang="zh-TW" dirty="0">
              <a:solidFill>
                <a:srgbClr val="000000"/>
              </a:solidFill>
            </a:endParaRPr>
          </a:p>
          <a:p>
            <a:pPr marL="228600" lvl="1" indent="0">
              <a:buNone/>
            </a:pPr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D239E0-EB05-4DFA-7A3F-2BFC6483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5" y="1477108"/>
            <a:ext cx="5619971" cy="42167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304E2C-2AD2-861A-68CA-9047A2EF9DC2}"/>
              </a:ext>
            </a:extLst>
          </p:cNvPr>
          <p:cNvSpPr txBox="1"/>
          <p:nvPr/>
        </p:nvSpPr>
        <p:spPr>
          <a:xfrm>
            <a:off x="7067909" y="5752208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54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altLang="zh-TW" b="1" i="0" dirty="0">
                <a:solidFill>
                  <a:srgbClr val="000000"/>
                </a:solidFill>
                <a:effectLst/>
              </a:rPr>
              <a:t>Different types of Deep learning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CNN:  Image recognition / Face ID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R</a:t>
            </a:r>
            <a:r>
              <a:rPr lang="en-US" altLang="zh-TW" i="0" dirty="0">
                <a:solidFill>
                  <a:srgbClr val="000000"/>
                </a:solidFill>
                <a:effectLst/>
              </a:rPr>
              <a:t>NN: NLP, translation, stocks forecasting</a:t>
            </a:r>
          </a:p>
          <a:p>
            <a:pPr lvl="1"/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228600" lvl="1" indent="0">
              <a:buNone/>
            </a:pPr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95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/>
              <a:t>Gen AI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altLang="zh-TW" b="1" i="0" dirty="0">
                <a:effectLst/>
              </a:rPr>
              <a:t>Deep Learning - Two different types</a:t>
            </a:r>
            <a:endParaRPr lang="en-US" altLang="zh-TW" b="0" i="0" dirty="0">
              <a:effectLst/>
            </a:endParaRPr>
          </a:p>
          <a:p>
            <a:pPr lvl="2"/>
            <a:r>
              <a:rPr lang="en-US" altLang="zh-TW" sz="1400" b="0" i="0" dirty="0">
                <a:effectLst/>
              </a:rPr>
              <a:t>Discriminative model</a:t>
            </a:r>
          </a:p>
          <a:p>
            <a:pPr lvl="2"/>
            <a:r>
              <a:rPr lang="en-US" altLang="zh-TW" sz="1400" dirty="0"/>
              <a:t>Generative model</a:t>
            </a:r>
            <a:br>
              <a:rPr lang="en-US" altLang="zh-TW" sz="1400" dirty="0"/>
            </a:br>
            <a:endParaRPr lang="en-US" altLang="zh-TW" sz="1400" b="0" i="0" dirty="0">
              <a:effectLst/>
            </a:endParaRPr>
          </a:p>
          <a:p>
            <a:pPr lvl="1"/>
            <a:endParaRPr lang="en-US" altLang="zh-TW" b="0" i="0" dirty="0">
              <a:effectLst/>
            </a:endParaRPr>
          </a:p>
          <a:p>
            <a:endParaRPr lang="zh-TW" altLang="en-US" sz="1400" dirty="0"/>
          </a:p>
          <a:p>
            <a:endParaRPr lang="zh-TW" alt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F0EA1D-CE6B-F8D9-FFF8-7451BBC7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245" y="1477108"/>
            <a:ext cx="6349041" cy="36392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D427803-4A1D-3D26-7C40-F35D41768798}"/>
              </a:ext>
            </a:extLst>
          </p:cNvPr>
          <p:cNvSpPr txBox="1"/>
          <p:nvPr/>
        </p:nvSpPr>
        <p:spPr>
          <a:xfrm>
            <a:off x="6404961" y="5172570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770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/>
              <a:t>Gen AI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Use Deep learning to identify patterns in existing data </a:t>
            </a:r>
          </a:p>
          <a:p>
            <a:pPr marL="0" indent="0">
              <a:buNone/>
            </a:pPr>
            <a:r>
              <a:rPr lang="zh-TW" altLang="en-US" sz="1200" dirty="0"/>
              <a:t>        </a:t>
            </a:r>
            <a:r>
              <a:rPr lang="en-US" altLang="zh-TW" sz="1200" dirty="0"/>
              <a:t>to generate new content </a:t>
            </a:r>
          </a:p>
          <a:p>
            <a:r>
              <a:rPr lang="en-US" altLang="zh-TW" sz="1200" dirty="0"/>
              <a:t>A type of AI that generates</a:t>
            </a:r>
            <a:r>
              <a:rPr lang="zh-TW" altLang="en-US" sz="1200" dirty="0"/>
              <a:t> </a:t>
            </a:r>
            <a:r>
              <a:rPr lang="en-US" altLang="zh-TW" sz="1200" dirty="0"/>
              <a:t> images, text, videos</a:t>
            </a:r>
            <a:r>
              <a:rPr lang="zh-TW" altLang="en-US" sz="1200" dirty="0"/>
              <a:t>  </a:t>
            </a:r>
            <a:r>
              <a:rPr lang="en-US" altLang="zh-TW" sz="1200" dirty="0"/>
              <a:t>and other media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0D0B97-15F1-B96D-76D3-0D194924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3" y="1795670"/>
            <a:ext cx="6129773" cy="32498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7AC747F-D813-1144-28F8-C6E89EE4B990}"/>
              </a:ext>
            </a:extLst>
          </p:cNvPr>
          <p:cNvSpPr txBox="1"/>
          <p:nvPr/>
        </p:nvSpPr>
        <p:spPr>
          <a:xfrm>
            <a:off x="6196801" y="5157688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893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2797-87E4-99FD-2A03-5F3FFBE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i="0" dirty="0">
                <a:solidFill>
                  <a:srgbClr val="000000"/>
                </a:solidFill>
                <a:effectLst/>
              </a:rPr>
              <a:t>Types of Gen AI</a:t>
            </a: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zh-TW" altLang="en-US" b="1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229F0-C135-DF87-BAD1-369AC28D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86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i="0" dirty="0">
                <a:solidFill>
                  <a:srgbClr val="000000"/>
                </a:solidFill>
                <a:effectLst/>
              </a:rPr>
              <a:t>Types of Gen AI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lvl="1" fontAlgn="ctr">
              <a:spcBef>
                <a:spcPts val="0"/>
              </a:spcBef>
            </a:pPr>
            <a:r>
              <a:rPr lang="en-US" altLang="zh-TW" sz="1600" dirty="0"/>
              <a:t>Text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/>
              <a:t>Image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/>
              <a:t>Video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381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63A78-388D-D77B-0ED6-8306244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Contents</a:t>
            </a:r>
            <a:endParaRPr lang="zh-TW" altLang="en-US" b="1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C3D49A-2976-1C3F-3D98-7DE2298C8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What is Gen AI ?</a:t>
            </a: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What is AI ?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ML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lt"/>
              </a:rPr>
              <a:t>v.s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 Deep Learning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Gen AI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Types of Gen AI</a:t>
            </a: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Text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Image</a:t>
            </a:r>
            <a:endParaRPr lang="en-US" altLang="zh-TW" dirty="0">
              <a:latin typeface="+mn-lt"/>
            </a:endParaRPr>
          </a:p>
          <a:p>
            <a:pPr lvl="1"/>
            <a:r>
              <a:rPr lang="en-US" altLang="zh-TW" b="0" i="0" dirty="0">
                <a:solidFill>
                  <a:srgbClr val="000000"/>
                </a:solidFill>
                <a:effectLst/>
                <a:latin typeface="+mn-lt"/>
              </a:rPr>
              <a:t>Video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+mn-lt"/>
              </a:rPr>
              <a:t>Gen AI Tools in Micron</a:t>
            </a:r>
            <a:endParaRPr lang="en-US" altLang="zh-TW" b="1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altLang="zh-TW" dirty="0">
                <a:latin typeface="+mn-lt"/>
              </a:rPr>
              <a:t>Now</a:t>
            </a:r>
          </a:p>
          <a:p>
            <a:pPr lvl="1"/>
            <a:r>
              <a:rPr lang="en-US" altLang="zh-TW" dirty="0">
                <a:latin typeface="+mn-lt"/>
              </a:rPr>
              <a:t>Future</a:t>
            </a:r>
          </a:p>
          <a:p>
            <a:r>
              <a:rPr lang="en-US" altLang="zh-TW" b="1" dirty="0">
                <a:latin typeface="+mn-lt"/>
              </a:rPr>
              <a:t>What is the impact of Gen AI</a:t>
            </a:r>
          </a:p>
          <a:p>
            <a:endParaRPr lang="en-US" altLang="zh-TW" dirty="0">
              <a:latin typeface="+mn-lt"/>
            </a:endParaRPr>
          </a:p>
          <a:p>
            <a:pPr lvl="1"/>
            <a:endParaRPr lang="en-US" altLang="zh-TW" dirty="0">
              <a:latin typeface="+mn-lt"/>
            </a:endParaRP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88C1AA-B236-DB0B-F188-D155CE56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6" y="1657978"/>
            <a:ext cx="4105856" cy="40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lvl="1" fontAlgn="ctr">
              <a:spcBef>
                <a:spcPts val="0"/>
              </a:spcBef>
            </a:pPr>
            <a:r>
              <a:rPr lang="en-US" altLang="zh-TW" sz="1600" dirty="0">
                <a:effectLst/>
                <a:ea typeface="Calibri" panose="020F0502020204030204" pitchFamily="34" charset="0"/>
              </a:rPr>
              <a:t>Q&amp;A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>
                <a:effectLst/>
                <a:ea typeface="Calibri" panose="020F0502020204030204" pitchFamily="34" charset="0"/>
              </a:rPr>
              <a:t>Text Summarizing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>
                <a:effectLst/>
                <a:ea typeface="Calibri" panose="020F0502020204030204" pitchFamily="34" charset="0"/>
              </a:rPr>
              <a:t>Translation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>
                <a:effectLst/>
                <a:ea typeface="Calibri" panose="020F0502020204030204" pitchFamily="34" charset="0"/>
              </a:rPr>
              <a:t>Creating synthetic data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600" dirty="0">
                <a:ea typeface="Calibri" panose="020F0502020204030204" pitchFamily="34" charset="0"/>
              </a:rPr>
              <a:t>Being creative!!</a:t>
            </a:r>
            <a:endParaRPr lang="en-US" altLang="zh-TW" sz="1600" dirty="0">
              <a:effectLst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932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8" y="1643238"/>
            <a:ext cx="10442448" cy="3903819"/>
          </a:xfrm>
        </p:spPr>
        <p:txBody>
          <a:bodyPr>
            <a:normAutofit/>
          </a:bodyPr>
          <a:lstStyle/>
          <a:p>
            <a:pPr lvl="1" fontAlgn="ctr">
              <a:spcBef>
                <a:spcPts val="0"/>
              </a:spcBef>
            </a:pPr>
            <a:r>
              <a:rPr lang="en-US" altLang="zh-TW" sz="1600" b="1" dirty="0">
                <a:effectLst/>
                <a:ea typeface="Calibri" panose="020F0502020204030204" pitchFamily="34" charset="0"/>
              </a:rPr>
              <a:t>Q&amp;A</a:t>
            </a:r>
            <a:endParaRPr lang="en-US" altLang="zh-TW" sz="1800" b="1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88A5B8-45F9-C7A9-17AA-8341E9CD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17" y="1543833"/>
            <a:ext cx="7191375" cy="45889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52EC9F-95B2-77B5-7CD7-A4B52041F5C5}"/>
              </a:ext>
            </a:extLst>
          </p:cNvPr>
          <p:cNvSpPr txBox="1"/>
          <p:nvPr/>
        </p:nvSpPr>
        <p:spPr>
          <a:xfrm>
            <a:off x="3942271" y="6162033"/>
            <a:ext cx="2898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Asking Edge “which is the smallest dog in the world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1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-163031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24" y="1730277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Q&amp;A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3D9708-0436-C732-2DBD-0AA91D70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678520"/>
            <a:ext cx="7191375" cy="45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2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59" y="102633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9182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Text Summarizing</a:t>
            </a: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E00DC6-DCDB-4735-0A07-080EC5E6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58" y="3015124"/>
            <a:ext cx="7480300" cy="26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4897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synthetic data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7424C6-F64D-7D9D-319E-803B0F6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2759382"/>
            <a:ext cx="5411787" cy="33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489740"/>
            <a:ext cx="7014299" cy="3449203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</a:rPr>
              <a:t>Being creative!!</a:t>
            </a:r>
            <a:endParaRPr lang="en-US" altLang="zh-TW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effectLst/>
              <a:ea typeface="Calibri" panose="020F0502020204030204" pitchFamily="34" charset="0"/>
            </a:endParaRPr>
          </a:p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6270594-C10D-83DD-E7FE-D0AD9652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80" y="2481311"/>
            <a:ext cx="6127750" cy="36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35" y="698499"/>
            <a:ext cx="5149873" cy="538575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1997451A-B73B-FC08-91D1-5A8FBB6C0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22624"/>
              </p:ext>
            </p:extLst>
          </p:nvPr>
        </p:nvGraphicFramePr>
        <p:xfrm>
          <a:off x="819795" y="1805352"/>
          <a:ext cx="10555288" cy="4531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905">
                  <a:extLst>
                    <a:ext uri="{9D8B030D-6E8A-4147-A177-3AD203B41FA5}">
                      <a16:colId xmlns:a16="http://schemas.microsoft.com/office/drawing/2014/main" val="241483881"/>
                    </a:ext>
                  </a:extLst>
                </a:gridCol>
                <a:gridCol w="1413917">
                  <a:extLst>
                    <a:ext uri="{9D8B030D-6E8A-4147-A177-3AD203B41FA5}">
                      <a16:colId xmlns:a16="http://schemas.microsoft.com/office/drawing/2014/main" val="4049629612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3137779867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1648851559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695875968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4169779311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094199199"/>
                    </a:ext>
                  </a:extLst>
                </a:gridCol>
                <a:gridCol w="1319411">
                  <a:extLst>
                    <a:ext uri="{9D8B030D-6E8A-4147-A177-3AD203B41FA5}">
                      <a16:colId xmlns:a16="http://schemas.microsoft.com/office/drawing/2014/main" val="2950584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Chatbot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Price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Developer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Technology</a:t>
                      </a:r>
                      <a:endParaRPr lang="zh-TW" sz="120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Plugin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Real time search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Information Access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Strength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230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ChatGPT</a:t>
                      </a:r>
                      <a:b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</a:b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/ Paid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OpenAI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GPT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Data up to 202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1/9 (2022/1??)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Versatile Plugins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Powerful capabilities of GPT-4 model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203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Claude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2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 (Paid for API)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Anthropic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Constitutional AI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No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Data up to early 2023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Can handle up to 100K token / 75,000 words /~ a whole book</a:t>
                      </a:r>
                    </a:p>
                    <a:p>
                      <a:pPr marL="171450" marR="0" indent="-1714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Harmless AI assistant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2110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Bard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Alphabet/Google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PaLM2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Keep updating model with information on the internet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support over 20 programming languages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165378981"/>
                  </a:ext>
                </a:extLst>
              </a:tr>
              <a:tr h="119946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Bing Chat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Free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Microsoft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N/A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Yes</a:t>
                      </a:r>
                      <a:endParaRPr lang="zh-TW" alt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Same as Chat GPT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111111"/>
                          </a:solidFill>
                          <a:effectLst/>
                          <a:ea typeface="-apple-system"/>
                        </a:rPr>
                        <a:t>In-text footnotes/links &amp; Learn more links</a:t>
                      </a:r>
                      <a:endParaRPr lang="zh-TW" sz="1200" dirty="0">
                        <a:solidFill>
                          <a:srgbClr val="111111"/>
                        </a:solidFill>
                        <a:effectLst/>
                        <a:ea typeface="-apple-system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11699687"/>
                  </a:ext>
                </a:extLst>
              </a:tr>
            </a:tbl>
          </a:graphicData>
        </a:graphic>
      </p:graphicFrame>
      <p:pic>
        <p:nvPicPr>
          <p:cNvPr id="15" name="圖片 14" descr="一張含有 符號, 圖形, 字型, 標誌 的圖片&#10;&#10;自動產生的描述">
            <a:extLst>
              <a:ext uri="{FF2B5EF4-FFF2-40B4-BE49-F238E27FC236}">
                <a16:creationId xmlns:a16="http://schemas.microsoft.com/office/drawing/2014/main" id="{E7845589-A8A3-78B3-D77F-386B1008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5" y="2552701"/>
            <a:ext cx="481076" cy="481076"/>
          </a:xfrm>
          <a:prstGeom prst="rect">
            <a:avLst/>
          </a:prstGeom>
        </p:spPr>
      </p:pic>
      <p:pic>
        <p:nvPicPr>
          <p:cNvPr id="5128" name="Picture 8" descr="Claude 2 | Discover GPT-4 use cases">
            <a:extLst>
              <a:ext uri="{FF2B5EF4-FFF2-40B4-BE49-F238E27FC236}">
                <a16:creationId xmlns:a16="http://schemas.microsoft.com/office/drawing/2014/main" id="{85BCC126-64AD-6F30-107A-4D4F135C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3429000"/>
            <a:ext cx="605558" cy="6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0" descr="Google Bard Logo PNG vector in SVG, PDF, AI, CDR format">
            <a:extLst>
              <a:ext uri="{FF2B5EF4-FFF2-40B4-BE49-F238E27FC236}">
                <a16:creationId xmlns:a16="http://schemas.microsoft.com/office/drawing/2014/main" id="{79E53F6E-C68E-A06C-5768-28C837E795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6F72611A-E0CC-6592-121B-0E8430DB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63" y="4548561"/>
            <a:ext cx="497819" cy="4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Bing Chat | Logopedia | Fandom">
            <a:extLst>
              <a:ext uri="{FF2B5EF4-FFF2-40B4-BE49-F238E27FC236}">
                <a16:creationId xmlns:a16="http://schemas.microsoft.com/office/drawing/2014/main" id="{C8684100-7009-8E97-1206-7461F78E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9" y="5495913"/>
            <a:ext cx="497819" cy="4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8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r>
              <a:rPr lang="en-US" altLang="zh-TW" sz="1200" dirty="0"/>
              <a:t>LLM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/>
              <a:t>Large </a:t>
            </a:r>
            <a:r>
              <a:rPr lang="en-US" altLang="zh-TW" sz="1000" dirty="0" err="1"/>
              <a:t>lange</a:t>
            </a:r>
            <a:r>
              <a:rPr lang="en-US" altLang="zh-TW" sz="1000" dirty="0"/>
              <a:t> model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 err="1"/>
              <a:t>Pretrianed</a:t>
            </a:r>
            <a:endParaRPr lang="en-US" altLang="zh-TW" sz="1000" dirty="0"/>
          </a:p>
          <a:p>
            <a:pPr lvl="1" fontAlgn="ctr">
              <a:spcBef>
                <a:spcPts val="0"/>
              </a:spcBef>
            </a:pPr>
            <a:r>
              <a:rPr lang="en-US" altLang="zh-TW" sz="1000" dirty="0"/>
              <a:t>General purpose</a:t>
            </a:r>
          </a:p>
          <a:p>
            <a:pPr lvl="1" fontAlgn="ctr">
              <a:spcBef>
                <a:spcPts val="0"/>
              </a:spcBef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951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Text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en-US" altLang="zh-TW" sz="1200" dirty="0"/>
          </a:p>
          <a:p>
            <a:pPr fontAlgn="ctr">
              <a:spcBef>
                <a:spcPts val="0"/>
              </a:spcBef>
            </a:pPr>
            <a:r>
              <a:rPr lang="en-US" altLang="zh-TW" sz="1200" dirty="0"/>
              <a:t>Concern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000" dirty="0" err="1"/>
              <a:t>dillusions</a:t>
            </a:r>
            <a:endParaRPr lang="en-US" altLang="zh-TW" sz="1000" dirty="0"/>
          </a:p>
          <a:p>
            <a:pPr lvl="1" fontAlgn="ctr">
              <a:spcBef>
                <a:spcPts val="0"/>
              </a:spcBef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567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35832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35" y="23434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200" dirty="0"/>
              <a:t>Image generated with below prompt using Dall-E 3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Generate anime image with following information: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night market, gun, air pollution, gangster , Tetrapod</a:t>
            </a:r>
            <a:endParaRPr lang="zh-TW" altLang="en-US" sz="1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E31FE3-5940-85B2-C993-06868497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57" y="458923"/>
            <a:ext cx="5876600" cy="60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67008-688A-E21C-D8EE-65AD2C24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What is Gen AI ?</a:t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87CC331-2375-18B7-B3A5-B7A3EBB4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4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06" y="170858"/>
            <a:ext cx="5149873" cy="448573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EB3672F1-70D5-8310-133D-C618996B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467" y="2924483"/>
            <a:ext cx="2105025" cy="2047875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5E166B-FD00-6A9F-5D49-06D3A7FD6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96653"/>
              </p:ext>
            </p:extLst>
          </p:nvPr>
        </p:nvGraphicFramePr>
        <p:xfrm>
          <a:off x="1495711" y="947169"/>
          <a:ext cx="86463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131">
                  <a:extLst>
                    <a:ext uri="{9D8B030D-6E8A-4147-A177-3AD203B41FA5}">
                      <a16:colId xmlns:a16="http://schemas.microsoft.com/office/drawing/2014/main" val="58198750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1518414173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3614242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Dall-E 3 (OpenAI)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MidJourney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Stable Diffusion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6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8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2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9993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10F5ADC-FB31-2630-B2EE-2F2BB0F1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7" y="1259494"/>
            <a:ext cx="2224879" cy="203731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5D737E-3708-1BE5-0629-722A4FF4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31" y="1274906"/>
            <a:ext cx="2341163" cy="1854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D7490B5-250C-34A9-22DB-3BBAEAFEE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910" y="1226295"/>
            <a:ext cx="2224964" cy="2037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9ABDCEA-9624-6876-F12B-C162FBEF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760" y="2801369"/>
            <a:ext cx="2095500" cy="21050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699A066-DA71-72EA-E6C5-885A8235A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760" y="2782319"/>
            <a:ext cx="2133600" cy="21240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3D630C4-18A4-B909-0557-6A3DC773F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810" y="4405018"/>
            <a:ext cx="2076450" cy="207645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C182543-E613-DF07-1B7D-C9B29F14E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466" y="4443700"/>
            <a:ext cx="2085975" cy="20955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3692EC-A108-7A38-0031-5086A771B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8169" y="4443700"/>
            <a:ext cx="20669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375482"/>
            <a:ext cx="5149873" cy="448573"/>
          </a:xfrm>
        </p:spPr>
        <p:txBody>
          <a:bodyPr anchor="b">
            <a:normAutofit fontScale="90000"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Image model</a:t>
            </a:r>
            <a:endParaRPr lang="zh-TW" altLang="en-US" sz="28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5E166B-FD00-6A9F-5D49-06D3A7FD6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9808"/>
              </p:ext>
            </p:extLst>
          </p:nvPr>
        </p:nvGraphicFramePr>
        <p:xfrm>
          <a:off x="1394111" y="2316480"/>
          <a:ext cx="864639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131">
                  <a:extLst>
                    <a:ext uri="{9D8B030D-6E8A-4147-A177-3AD203B41FA5}">
                      <a16:colId xmlns:a16="http://schemas.microsoft.com/office/drawing/2014/main" val="58198750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1518414173"/>
                    </a:ext>
                  </a:extLst>
                </a:gridCol>
                <a:gridCol w="2882131">
                  <a:extLst>
                    <a:ext uri="{9D8B030D-6E8A-4147-A177-3AD203B41FA5}">
                      <a16:colId xmlns:a16="http://schemas.microsoft.com/office/drawing/2014/main" val="3614242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Dall-E 3 (OpenAI)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MidJourney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Stable Diffusion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7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Can get the concept of the prompt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Can generate image with subtle details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Sometimes image are simplified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6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Generate less high quality image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Generate high quality image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Generate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satisfactory </a:t>
                      </a:r>
                      <a:r>
                        <a:rPr lang="en-US" altLang="zh-TW" dirty="0"/>
                        <a:t>quality image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85351"/>
                  </a:ext>
                </a:extLst>
              </a:tr>
            </a:tbl>
          </a:graphicData>
        </a:graphic>
      </p:graphicFrame>
      <p:pic>
        <p:nvPicPr>
          <p:cNvPr id="6148" name="Picture 4" descr="DALL-E Logo PNG Images with Transparent Background">
            <a:extLst>
              <a:ext uri="{FF2B5EF4-FFF2-40B4-BE49-F238E27FC236}">
                <a16:creationId xmlns:a16="http://schemas.microsoft.com/office/drawing/2014/main" id="{B3E044DE-2121-5D85-268E-F6899E42C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18" y="1027616"/>
            <a:ext cx="1854200" cy="5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84074A-82BA-B09D-18B5-A4951AF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824055"/>
            <a:ext cx="1005772" cy="917027"/>
          </a:xfrm>
          <a:prstGeom prst="rect">
            <a:avLst/>
          </a:prstGeom>
        </p:spPr>
      </p:pic>
      <p:sp>
        <p:nvSpPr>
          <p:cNvPr id="15" name="AutoShape 16" descr="Stable Diffusion Review 2023: Pricing &amp; Features - Tekpon">
            <a:extLst>
              <a:ext uri="{FF2B5EF4-FFF2-40B4-BE49-F238E27FC236}">
                <a16:creationId xmlns:a16="http://schemas.microsoft.com/office/drawing/2014/main" id="{943F8024-CE39-C172-F999-AEAB6FFF36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AutoShape 18" descr="Stable Diffusion Review 2023: Pricing &amp; Features - Tekpon">
            <a:extLst>
              <a:ext uri="{FF2B5EF4-FFF2-40B4-BE49-F238E27FC236}">
                <a16:creationId xmlns:a16="http://schemas.microsoft.com/office/drawing/2014/main" id="{64EE07DB-9515-A86B-DF3E-293D86393A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64" name="Picture 20" descr="Stable Diffusion AI Online">
            <a:extLst>
              <a:ext uri="{FF2B5EF4-FFF2-40B4-BE49-F238E27FC236}">
                <a16:creationId xmlns:a16="http://schemas.microsoft.com/office/drawing/2014/main" id="{39B86B12-C308-2C25-C0F5-05BF8849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02" y="763422"/>
            <a:ext cx="1005772" cy="9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31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-120551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Gen AI – Video model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endParaRPr lang="zh-TW" altLang="en-US" sz="1000" dirty="0"/>
          </a:p>
        </p:txBody>
      </p:sp>
      <p:pic>
        <p:nvPicPr>
          <p:cNvPr id="7" name="線上媒體 6" title="A New AI Video Generator is Here!">
            <a:hlinkClick r:id="" action="ppaction://media"/>
            <a:extLst>
              <a:ext uri="{FF2B5EF4-FFF2-40B4-BE49-F238E27FC236}">
                <a16:creationId xmlns:a16="http://schemas.microsoft.com/office/drawing/2014/main" id="{C19B2DC5-C491-2D31-E973-0A516CF936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43971" y="2262337"/>
            <a:ext cx="6335687" cy="35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2797-87E4-99FD-2A03-5F3FFBED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</a:rPr>
              <a:t>Gen AI Tools in Micron</a:t>
            </a:r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229F0-C135-DF87-BAD1-369AC28D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357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Gen AI - Available now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4233165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Bing chat enterprise</a:t>
            </a:r>
          </a:p>
        </p:txBody>
      </p:sp>
    </p:spTree>
    <p:extLst>
      <p:ext uri="{BB962C8B-B14F-4D97-AF65-F5344CB8AC3E}">
        <p14:creationId xmlns:p14="http://schemas.microsoft.com/office/powerpoint/2010/main" val="2910457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Gen AI – in Future Roadmap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Zoom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endParaRPr lang="en-US" altLang="zh-TW" sz="1000" dirty="0"/>
          </a:p>
        </p:txBody>
      </p:sp>
    </p:spTree>
    <p:extLst>
      <p:ext uri="{BB962C8B-B14F-4D97-AF65-F5344CB8AC3E}">
        <p14:creationId xmlns:p14="http://schemas.microsoft.com/office/powerpoint/2010/main" val="35904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8C9814-BFDC-C22B-6190-3B082A6D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12" y="1688236"/>
            <a:ext cx="6169988" cy="40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5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74A650C-87CE-A657-58BC-FE68F809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96" y="1229826"/>
            <a:ext cx="7301969" cy="42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>
                <a:solidFill>
                  <a:srgbClr val="000000"/>
                </a:solidFill>
              </a:rPr>
              <a:t>Zoom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Schedule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Zoom </a:t>
            </a:r>
            <a:r>
              <a:rPr lang="en-US" altLang="zh-TW" sz="800" dirty="0" err="1"/>
              <a:t>Campanion</a:t>
            </a:r>
            <a:r>
              <a:rPr lang="en-US" altLang="zh-TW" sz="800" dirty="0"/>
              <a:t> AI </a:t>
            </a:r>
            <a:r>
              <a:rPr lang="en-US" altLang="zh-TW" sz="800" dirty="0" err="1"/>
              <a:t>targetd</a:t>
            </a:r>
            <a:r>
              <a:rPr lang="en-US" altLang="zh-TW" sz="800" dirty="0"/>
              <a:t> to world release on 10/31 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Now has been pushed to “on Hold” for the release since 10/31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Features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Meeting summary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1100" b="0" i="0" dirty="0">
                <a:effectLst/>
                <a:latin typeface="inherit"/>
              </a:rPr>
              <a:t>Smart Recording</a:t>
            </a:r>
            <a:endParaRPr lang="en-US" altLang="zh-TW" sz="1000" b="0" i="0" dirty="0">
              <a:effectLst/>
              <a:latin typeface="inherit"/>
            </a:endParaRPr>
          </a:p>
          <a:p>
            <a:pPr lvl="1" fontAlgn="ctr">
              <a:spcBef>
                <a:spcPts val="0"/>
              </a:spcBef>
            </a:pPr>
            <a:r>
              <a:rPr lang="en-US" altLang="zh-TW" sz="1000" b="0" i="0" dirty="0">
                <a:effectLst/>
                <a:latin typeface="inherit"/>
              </a:rPr>
              <a:t>Asking in-meeting questions</a:t>
            </a:r>
          </a:p>
          <a:p>
            <a:pPr lvl="1" fontAlgn="ctr">
              <a:spcBef>
                <a:spcPts val="0"/>
              </a:spcBef>
            </a:pPr>
            <a:endParaRPr lang="en-US" altLang="zh-TW" sz="800" dirty="0"/>
          </a:p>
          <a:p>
            <a:pPr lvl="2" fontAlgn="ctr">
              <a:spcBef>
                <a:spcPts val="0"/>
              </a:spcBef>
            </a:pPr>
            <a:endParaRPr lang="en-US" altLang="zh-TW" sz="600" dirty="0"/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800F09-E3EC-E45A-AEFD-51D5C4B4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44" y="1447800"/>
            <a:ext cx="7938532" cy="41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5" y="709127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2584742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a code completion 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 tools  (Pro version)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Coding assistant with strong privacy (Enterprise Version)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E69CF7-6CC8-C516-7C45-7D7768BE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27" y="645627"/>
            <a:ext cx="7343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033678-E18F-0129-15D2-86BF1298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What is AI ?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73D0410-C53B-F79A-B211-9DAB304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Artificial Intelligence (AI) </a:t>
            </a:r>
          </a:p>
          <a:p>
            <a:r>
              <a:rPr lang="en-US" altLang="zh-TW" dirty="0"/>
              <a:t>Al is </a:t>
            </a:r>
            <a:r>
              <a:rPr lang="en-US" altLang="zh-TW" dirty="0">
                <a:highlight>
                  <a:srgbClr val="C0C0C0"/>
                </a:highlight>
              </a:rPr>
              <a:t>the theory and development</a:t>
            </a:r>
            <a:br>
              <a:rPr lang="en-US" altLang="zh-TW" dirty="0">
                <a:highlight>
                  <a:srgbClr val="C0C0C0"/>
                </a:highlight>
              </a:rPr>
            </a:br>
            <a:r>
              <a:rPr lang="en-US" altLang="zh-TW" dirty="0">
                <a:highlight>
                  <a:srgbClr val="C0C0C0"/>
                </a:highlight>
              </a:rPr>
              <a:t>Of computer systems able to perform tasks</a:t>
            </a:r>
            <a:br>
              <a:rPr lang="en-US" altLang="zh-TW" dirty="0">
                <a:highlight>
                  <a:srgbClr val="C0C0C0"/>
                </a:highlight>
              </a:rPr>
            </a:br>
            <a:r>
              <a:rPr lang="en-US" altLang="zh-TW" dirty="0">
                <a:highlight>
                  <a:srgbClr val="C0C0C0"/>
                </a:highlight>
              </a:rPr>
              <a:t>normally requiring human intelligence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To build machines that think and act like humans. 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474A06-2096-CCC7-668D-547620BD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493" y="1775336"/>
            <a:ext cx="3465135" cy="34246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D7FE2D-7ED2-877C-9F6F-A42BF0341F02}"/>
              </a:ext>
            </a:extLst>
          </p:cNvPr>
          <p:cNvSpPr txBox="1"/>
          <p:nvPr/>
        </p:nvSpPr>
        <p:spPr>
          <a:xfrm>
            <a:off x="7418717" y="5263915"/>
            <a:ext cx="449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prompts</a:t>
            </a:r>
          </a:p>
          <a:p>
            <a:pPr algn="ctr"/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generate an image with anime style with below information "AI" "question" "What is AI"“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25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4BB9C0-2D59-5190-D52D-348F0DCD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84" y="1009961"/>
            <a:ext cx="8546144" cy="5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3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0BCEAC-3F72-9382-3DCF-91373CE5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23" y="1409024"/>
            <a:ext cx="8429045" cy="44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Comparisons between 3 population AI code assistant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AD0155-9161-D4AC-7608-27EE4FFD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199" y="1320800"/>
            <a:ext cx="8188807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594"/>
              </p:ext>
            </p:extLst>
          </p:nvPr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3FF5FC-724A-BAC0-71E6-16A36A40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10553"/>
              </p:ext>
            </p:extLst>
          </p:nvPr>
        </p:nvGraphicFramePr>
        <p:xfrm>
          <a:off x="3429000" y="796926"/>
          <a:ext cx="8128000" cy="485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115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41941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1572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237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dirty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Parameter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Tabnine Enterprise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 Business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extLst>
                  <a:ext uri="{0D108BD9-81ED-4DB2-BD59-A6C34878D82A}">
                    <a16:rowId xmlns:a16="http://schemas.microsoft.com/office/drawing/2014/main" val="223580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Code privacy Public AI model training on your code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No,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 Enterprise doesn’t use your code to train general AI models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Yes, Copilot does use your code to train general AI models. However, it’s possible to opt out individually for each user in the org.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No, Copilot Business doesn’t use your code to train public AI models.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endParaRPr lang="en-US" sz="1000" b="1" dirty="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11392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Code privacy:</a:t>
                      </a:r>
                      <a:br>
                        <a:rPr lang="fr-FR" sz="1000">
                          <a:effectLst/>
                        </a:rPr>
                      </a:br>
                      <a:r>
                        <a:rPr lang="fr-FR" sz="1000">
                          <a:effectLst/>
                        </a:rPr>
                        <a:t>Code isolation &amp; protection</a:t>
                      </a:r>
                      <a:br>
                        <a:rPr lang="fr-FR" sz="1000">
                          <a:effectLst/>
                        </a:rPr>
                      </a:br>
                      <a:endParaRPr lang="fr-FR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Self hosting - ability to install on your VPC or on-premise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Your code is never sent to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, other than information needed to manage your licenses and get updates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Full control over the IP and protection against IP leakage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Transmits snippets of your code from your IDE to GitHub in order to provide code suggestions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No control over code security or protection against IP leakage on the Microsoft side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Same as Copilot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126746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Open source compliance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Totally secure - </a:t>
                      </a:r>
                      <a:r>
                        <a:rPr lang="en-US" sz="1000" b="1" dirty="0" err="1">
                          <a:effectLst/>
                        </a:rPr>
                        <a:t>Tabnine</a:t>
                      </a:r>
                      <a:r>
                        <a:rPr lang="en-US" sz="1000" b="1" dirty="0">
                          <a:effectLst/>
                        </a:rPr>
                        <a:t> doesn’t train its AI models on code with non-permissive licenses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Full transparency regarding the code that the models are trained on</a:t>
                      </a:r>
                      <a:br>
                        <a:rPr lang="en-US" sz="1000" b="1" dirty="0">
                          <a:effectLst/>
                        </a:rPr>
                      </a:br>
                      <a:br>
                        <a:rPr lang="en-US" sz="1000" b="1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Provides a full list of open-source libraries used to train our models, allowing users to access the attribution list and avoid potential legal issues</a:t>
                      </a: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Trained on non-permissive open source licenses, including GPL licenses with </a:t>
                      </a:r>
                      <a:r>
                        <a:rPr lang="en-US" sz="1000" u="none" strike="noStrike">
                          <a:effectLst/>
                          <a:hlinkClick r:id="rId2"/>
                        </a:rPr>
                        <a:t>Copyleft</a:t>
                      </a:r>
                      <a:r>
                        <a:rPr lang="en-US" sz="1000">
                          <a:effectLst/>
                        </a:rPr>
                        <a:t> clauses, leaving companies open to potential </a:t>
                      </a:r>
                      <a:r>
                        <a:rPr lang="en-US" sz="1000" u="none" strike="noStrike">
                          <a:effectLst/>
                          <a:hlinkClick r:id="rId3"/>
                        </a:rPr>
                        <a:t>legal risk</a:t>
                      </a:r>
                      <a:br>
                        <a:rPr lang="en-US" sz="1000">
                          <a:effectLst/>
                        </a:rPr>
                      </a:b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Possibility to use a filter that removes problematic code from suggestions, however this solution doesn’t always work, so the legal risk still exists</a:t>
                      </a:r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931" marR="21931" marT="10965" marB="1096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Same as Copilot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/>
                </a:tc>
                <a:extLst>
                  <a:ext uri="{0D108BD9-81ED-4DB2-BD59-A6C34878D82A}">
                    <a16:rowId xmlns:a16="http://schemas.microsoft.com/office/drawing/2014/main" val="2139667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603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C3FF5FC-724A-BAC0-71E6-16A36A40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82126"/>
              </p:ext>
            </p:extLst>
          </p:nvPr>
        </p:nvGraphicFramePr>
        <p:xfrm>
          <a:off x="3186212" y="994086"/>
          <a:ext cx="8649208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302">
                  <a:extLst>
                    <a:ext uri="{9D8B030D-6E8A-4147-A177-3AD203B41FA5}">
                      <a16:colId xmlns:a16="http://schemas.microsoft.com/office/drawing/2014/main" val="24115455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3424194144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4241572084"/>
                    </a:ext>
                  </a:extLst>
                </a:gridCol>
                <a:gridCol w="2162302">
                  <a:extLst>
                    <a:ext uri="{9D8B030D-6E8A-4147-A177-3AD203B41FA5}">
                      <a16:colId xmlns:a16="http://schemas.microsoft.com/office/drawing/2014/main" val="22237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 dirty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Parameter</a:t>
                      </a:r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Tabnine Enterprise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000" b="0" i="0">
                          <a:solidFill>
                            <a:srgbClr val="100F11"/>
                          </a:solidFill>
                          <a:effectLst/>
                          <a:latin typeface="“Sohne-Kraftig”"/>
                        </a:rPr>
                        <a:t>Copilot Business</a:t>
                      </a:r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/>
                </a:tc>
                <a:extLst>
                  <a:ext uri="{0D108BD9-81ED-4DB2-BD59-A6C34878D82A}">
                    <a16:rowId xmlns:a16="http://schemas.microsoft.com/office/drawing/2014/main" val="223580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Ability to connect AI models to an org’s code repository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Supported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Tabnine</a:t>
                      </a:r>
                      <a:r>
                        <a:rPr lang="en-US" sz="1200" b="1" dirty="0">
                          <a:effectLst/>
                        </a:rPr>
                        <a:t> Enterprise also allows the organization to choose which code the models should be trained on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Connect AI models to different repos for different teams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The training and the model are only served in the isolated environment not shared with any other customer of </a:t>
                      </a:r>
                      <a:r>
                        <a:rPr lang="en-US" sz="1200" b="1" dirty="0" err="1">
                          <a:effectLst/>
                        </a:rPr>
                        <a:t>tabnine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Not supported; AI models are trained only on 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Same as Copilot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User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Supported, allowing you to manage access roles and permissions</a:t>
                      </a:r>
                      <a:br>
                        <a:rPr lang="en-US" sz="1200" b="1" dirty="0">
                          <a:effectLst/>
                        </a:rPr>
                      </a:b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Supports SAML integration with the company’s internal user management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Not supported</a:t>
                      </a:r>
                      <a:br>
                        <a:rPr lang="en-US" sz="1200">
                          <a:effectLst/>
                        </a:rPr>
                      </a:b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Supported, allowing you to manage access roles and permissions</a:t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667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326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0" y="765988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" y="2398836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is more </a:t>
            </a:r>
            <a:r>
              <a:rPr lang="en-US" altLang="zh-TW" sz="1000" dirty="0" err="1"/>
              <a:t>fridendly</a:t>
            </a:r>
            <a:r>
              <a:rPr lang="en-US" altLang="zh-TW" sz="1000" dirty="0"/>
              <a:t> to Enterprise / </a:t>
            </a:r>
            <a:r>
              <a:rPr lang="en-US" altLang="zh-TW" sz="1000" dirty="0" err="1"/>
              <a:t>Starup</a:t>
            </a:r>
            <a:r>
              <a:rPr lang="en-US" altLang="zh-TW" sz="1000" dirty="0"/>
              <a:t> </a:t>
            </a:r>
          </a:p>
          <a:p>
            <a:pPr marL="0" indent="0" fontAlgn="ctr">
              <a:spcBef>
                <a:spcPts val="0"/>
              </a:spcBef>
              <a:buNone/>
            </a:pPr>
            <a:r>
              <a:rPr lang="en-US" altLang="zh-TW" sz="1000" dirty="0"/>
              <a:t>          From security perspective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95BB449-2082-338E-C0BC-5D6DBC46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36" y="1009961"/>
            <a:ext cx="8547184" cy="47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11" y="609600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11" y="2258430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AI code might help you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E43859A9-E12D-CF70-6041-78BA9ADE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56" y="1582412"/>
            <a:ext cx="8458475" cy="43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39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819152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0" y="2452000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AI code might help you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29DB099-0EEF-BE6E-99D4-940F3211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12" y="1485900"/>
            <a:ext cx="837450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b="1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 err="1"/>
              <a:t>Refacotring</a:t>
            </a:r>
            <a:endParaRPr lang="en-US" altLang="zh-TW" sz="800" dirty="0"/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10" name="線上媒體 9" title="With Tabnine || Without Tabnine">
            <a:hlinkClick r:id="" action="ppaction://media"/>
            <a:extLst>
              <a:ext uri="{FF2B5EF4-FFF2-40B4-BE49-F238E27FC236}">
                <a16:creationId xmlns:a16="http://schemas.microsoft.com/office/drawing/2014/main" id="{BAFCF94C-DF1A-F7A4-9774-318DBF09BC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76431" y="1912248"/>
            <a:ext cx="6407019" cy="36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b="1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 err="1"/>
              <a:t>Tabnine</a:t>
            </a:r>
            <a:r>
              <a:rPr lang="en-US" altLang="zh-TW" sz="1000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 err="1"/>
              <a:t>Refacotring</a:t>
            </a:r>
            <a:endParaRPr lang="en-US" altLang="zh-TW" sz="800" dirty="0"/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9" name="線上媒體 8" title="Optimizing your coding workflow: best practices for using AI">
            <a:hlinkClick r:id="" action="ppaction://media"/>
            <a:extLst>
              <a:ext uri="{FF2B5EF4-FFF2-40B4-BE49-F238E27FC236}">
                <a16:creationId xmlns:a16="http://schemas.microsoft.com/office/drawing/2014/main" id="{613817E7-5B08-8F00-C420-B132CEBE3A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17397" y="1912248"/>
            <a:ext cx="7039603" cy="3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033678-E18F-0129-15D2-86BF1298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What is AI ?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73D0410-C53B-F79A-B211-9DAB304F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Examples of Artificial Intelligence</a:t>
            </a:r>
          </a:p>
          <a:p>
            <a:pPr lvl="1"/>
            <a:r>
              <a:rPr lang="en-US" altLang="zh-TW" dirty="0"/>
              <a:t>Chatbots</a:t>
            </a:r>
          </a:p>
          <a:p>
            <a:pPr lvl="1"/>
            <a:r>
              <a:rPr lang="en-US" altLang="zh-TW" dirty="0"/>
              <a:t>Facial recognition</a:t>
            </a:r>
          </a:p>
          <a:p>
            <a:pPr lvl="1"/>
            <a:r>
              <a:rPr lang="en-US" altLang="zh-TW" dirty="0"/>
              <a:t>Self-driving cars</a:t>
            </a:r>
          </a:p>
          <a:p>
            <a:pPr lvl="1"/>
            <a:r>
              <a:rPr lang="en-US" altLang="zh-TW" dirty="0"/>
              <a:t>Smart assistants</a:t>
            </a:r>
          </a:p>
          <a:p>
            <a:pPr lvl="1"/>
            <a:r>
              <a:rPr lang="en-US" altLang="zh-TW" dirty="0"/>
              <a:t>Navigation apps</a:t>
            </a:r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80F0A-861E-9F8C-0471-481DFB25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32" y="1445964"/>
            <a:ext cx="4035147" cy="39660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B8DCF3C-03C0-D947-B839-70A5BFE69128}"/>
              </a:ext>
            </a:extLst>
          </p:cNvPr>
          <p:cNvSpPr txBox="1"/>
          <p:nvPr/>
        </p:nvSpPr>
        <p:spPr>
          <a:xfrm>
            <a:off x="7358332" y="5423628"/>
            <a:ext cx="42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prompts</a:t>
            </a:r>
          </a:p>
          <a:p>
            <a:pPr algn="ctr"/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iconic style </a:t>
            </a:r>
            <a:r>
              <a:rPr lang="en-US" altLang="zh-TW" sz="800" b="1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chatBot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self driving car smart assistant navigation maps apps 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935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50" y="-15876"/>
            <a:ext cx="5149873" cy="1632848"/>
          </a:xfrm>
        </p:spPr>
        <p:txBody>
          <a:bodyPr anchor="b">
            <a:normAutofit/>
          </a:bodyPr>
          <a:lstStyle/>
          <a:p>
            <a:r>
              <a:rPr lang="en-US" altLang="zh-TW" sz="2800" dirty="0" err="1">
                <a:solidFill>
                  <a:srgbClr val="000000"/>
                </a:solidFill>
              </a:rPr>
              <a:t>T</a:t>
            </a:r>
            <a:r>
              <a:rPr lang="en-US" altLang="zh-TW" sz="2800" dirty="0" err="1"/>
              <a:t>abnine</a:t>
            </a:r>
            <a:r>
              <a:rPr lang="en-US" altLang="zh-TW" sz="2800" dirty="0"/>
              <a:t> usage examples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75724"/>
            <a:ext cx="7014299" cy="3449203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en-US" altLang="zh-TW" sz="1000" dirty="0"/>
              <a:t>Code completion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dirty="0"/>
              <a:t>Code generation</a:t>
            </a:r>
          </a:p>
          <a:p>
            <a:pPr fontAlgn="ctr">
              <a:spcBef>
                <a:spcPts val="0"/>
              </a:spcBef>
            </a:pPr>
            <a:r>
              <a:rPr lang="en-US" altLang="zh-TW" sz="1000" b="1" dirty="0" err="1"/>
              <a:t>Tabnine</a:t>
            </a:r>
            <a:r>
              <a:rPr lang="en-US" altLang="zh-TW" sz="1000" b="1" dirty="0"/>
              <a:t> chat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Code review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 err="1"/>
              <a:t>Refacotring</a:t>
            </a:r>
            <a:endParaRPr lang="en-US" altLang="zh-TW" sz="800" b="1" dirty="0"/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Write documentation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Explain</a:t>
            </a:r>
          </a:p>
          <a:p>
            <a:pPr lvl="1" fontAlgn="ctr">
              <a:spcBef>
                <a:spcPts val="0"/>
              </a:spcBef>
            </a:pPr>
            <a:r>
              <a:rPr lang="en-US" altLang="zh-TW" sz="800" b="1" dirty="0"/>
              <a:t>Code fixing</a:t>
            </a:r>
          </a:p>
          <a:p>
            <a:pPr fontAlgn="ctr">
              <a:spcBef>
                <a:spcPts val="0"/>
              </a:spcBef>
            </a:pPr>
            <a:endParaRPr lang="en-US" altLang="zh-TW" sz="1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2F4EA7-5623-202C-D4D2-41C6EC6967D6}"/>
              </a:ext>
            </a:extLst>
          </p:cNvPr>
          <p:cNvGraphicFramePr>
            <a:graphicFrameLocks noGrp="1"/>
          </p:cNvGraphicFramePr>
          <p:nvPr/>
        </p:nvGraphicFramePr>
        <p:xfrm>
          <a:off x="4305300" y="609600"/>
          <a:ext cx="7251700" cy="5451474"/>
        </p:xfrm>
        <a:graphic>
          <a:graphicData uri="http://schemas.openxmlformats.org/drawingml/2006/table">
            <a:tbl>
              <a:tblPr/>
              <a:tblGrid>
                <a:gridCol w="1282330">
                  <a:extLst>
                    <a:ext uri="{9D8B030D-6E8A-4147-A177-3AD203B41FA5}">
                      <a16:colId xmlns:a16="http://schemas.microsoft.com/office/drawing/2014/main" val="2795696870"/>
                    </a:ext>
                  </a:extLst>
                </a:gridCol>
                <a:gridCol w="1921845">
                  <a:extLst>
                    <a:ext uri="{9D8B030D-6E8A-4147-A177-3AD203B41FA5}">
                      <a16:colId xmlns:a16="http://schemas.microsoft.com/office/drawing/2014/main" val="3422388657"/>
                    </a:ext>
                  </a:extLst>
                </a:gridCol>
                <a:gridCol w="1884198">
                  <a:extLst>
                    <a:ext uri="{9D8B030D-6E8A-4147-A177-3AD203B41FA5}">
                      <a16:colId xmlns:a16="http://schemas.microsoft.com/office/drawing/2014/main" val="748629524"/>
                    </a:ext>
                  </a:extLst>
                </a:gridCol>
                <a:gridCol w="2163327">
                  <a:extLst>
                    <a:ext uri="{9D8B030D-6E8A-4147-A177-3AD203B41FA5}">
                      <a16:colId xmlns:a16="http://schemas.microsoft.com/office/drawing/2014/main" val="4147371844"/>
                    </a:ext>
                  </a:extLst>
                </a:gridCol>
              </a:tblGrid>
              <a:tr h="214384"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 dirty="0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en-US" sz="1000" b="1">
                        <a:effectLst/>
                      </a:endParaRPr>
                    </a:p>
                  </a:txBody>
                  <a:tcPr marL="21931" marR="45689" marT="10965" marB="10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348869"/>
                  </a:ext>
                </a:extLst>
              </a:tr>
              <a:tr h="1133171"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16690"/>
                  </a:ext>
                </a:extLst>
              </a:tr>
              <a:tr h="1868202">
                <a:tc>
                  <a:txBody>
                    <a:bodyPr/>
                    <a:lstStyle/>
                    <a:p>
                      <a:pPr algn="l" fontAlgn="t"/>
                      <a:endParaRPr lang="fr-FR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192675"/>
                  </a:ext>
                </a:extLst>
              </a:tr>
              <a:tr h="2235717"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dirty="0">
                        <a:effectLst/>
                      </a:endParaRPr>
                    </a:p>
                  </a:txBody>
                  <a:tcPr marL="21931" marR="21931" marT="10965" marB="109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96706"/>
                  </a:ext>
                </a:extLst>
              </a:tr>
            </a:tbl>
          </a:graphicData>
        </a:graphic>
      </p:graphicFrame>
      <p:pic>
        <p:nvPicPr>
          <p:cNvPr id="8" name="線上媒體 7" title="Tabnine Chat Getting Started">
            <a:hlinkClick r:id="" action="ppaction://media"/>
            <a:extLst>
              <a:ext uri="{FF2B5EF4-FFF2-40B4-BE49-F238E27FC236}">
                <a16:creationId xmlns:a16="http://schemas.microsoft.com/office/drawing/2014/main" id="{92917992-BFC2-8797-D91A-C8B1E0E9A31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78181" y="1633073"/>
            <a:ext cx="7851818" cy="44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impact of Gen AI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2CA9-6251-3D34-3FD5-95A9B544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Developer</a:t>
            </a:r>
          </a:p>
          <a:p>
            <a:pPr lvl="1"/>
            <a:r>
              <a:rPr lang="en-US" altLang="zh-TW" b="1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85%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 of developers felt more confident in their code quality when authoring code with GitHub Copilot and GitHub Copilot Chat.</a:t>
            </a:r>
          </a:p>
          <a:p>
            <a:pPr lvl="1"/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Code reviews were more actionable and completed </a:t>
            </a:r>
            <a:r>
              <a:rPr lang="en-US" altLang="zh-TW" b="0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15% faster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with GitHub Copilot Chat.</a:t>
            </a:r>
          </a:p>
          <a:p>
            <a:pPr lvl="1"/>
            <a:r>
              <a:rPr lang="en-US" altLang="zh-TW" b="0" i="0" dirty="0">
                <a:solidFill>
                  <a:srgbClr val="24292F"/>
                </a:solidFill>
                <a:effectLst/>
                <a:highlight>
                  <a:srgbClr val="FFFF00"/>
                </a:highlight>
                <a:latin typeface="Alliance No.1"/>
              </a:rPr>
              <a:t>88% of developers reported maintaining flow state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Alliance No.1"/>
              </a:rPr>
              <a:t> with GitHub Copilot Chat because they felt more focused, less frustrated, and enjoyed coding more, too.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https://github.blog/2022-09-07-research-quantifying-github-copilots-impact-on-developer-productivity-and-happiness/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https://github.blog/2023-10-10-research-quantifying-github-copilots-impact-on-code-quality/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6266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the impact of Gen AI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2CA9-6251-3D34-3FD5-95A9B5448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everyone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751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AE4E8-147B-D772-63DC-C17AB2F1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References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E67D9-113D-CB8E-6953-EF57EF63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</a:p>
          <a:p>
            <a:pPr lvl="1"/>
            <a:r>
              <a:rPr lang="en-US" altLang="zh-TW" dirty="0">
                <a:hlinkClick r:id="rId2"/>
              </a:rPr>
              <a:t>Deep Learning | What is Deep Learning? | Deep Learning Tutorial For Beginners | 2023 | </a:t>
            </a:r>
            <a:r>
              <a:rPr lang="en-US" altLang="zh-TW" dirty="0" err="1">
                <a:hlinkClick r:id="rId2"/>
              </a:rPr>
              <a:t>Simplilearn</a:t>
            </a:r>
            <a:r>
              <a:rPr lang="en-US" altLang="zh-TW" dirty="0">
                <a:hlinkClick r:id="rId2"/>
              </a:rPr>
              <a:t> – YouTube</a:t>
            </a:r>
            <a:endParaRPr lang="en-US" altLang="zh-TW" dirty="0"/>
          </a:p>
          <a:p>
            <a:r>
              <a:rPr lang="en-US" altLang="zh-TW" dirty="0"/>
              <a:t>CNN / RNN</a:t>
            </a:r>
          </a:p>
          <a:p>
            <a:pPr lvl="1"/>
            <a:r>
              <a:rPr lang="en-US" altLang="zh-TW" dirty="0">
                <a:hlinkClick r:id="rId3"/>
              </a:rPr>
              <a:t>CNN </a:t>
            </a:r>
            <a:r>
              <a:rPr lang="zh-TW" altLang="en-US" dirty="0">
                <a:hlinkClick r:id="rId3"/>
              </a:rPr>
              <a:t>與 </a:t>
            </a:r>
            <a:r>
              <a:rPr lang="en-US" altLang="zh-TW" dirty="0">
                <a:hlinkClick r:id="rId3"/>
              </a:rPr>
              <a:t>RNN </a:t>
            </a:r>
            <a:r>
              <a:rPr lang="zh-TW" altLang="en-US" dirty="0">
                <a:hlinkClick r:id="rId3"/>
              </a:rPr>
              <a:t>之間的差異？ </a:t>
            </a:r>
            <a:r>
              <a:rPr lang="en-US" altLang="zh-TW" dirty="0">
                <a:hlinkClick r:id="rId3"/>
              </a:rPr>
              <a:t>- NVIDIA </a:t>
            </a:r>
            <a:r>
              <a:rPr lang="zh-TW" altLang="en-US" dirty="0">
                <a:hlinkClick r:id="rId3"/>
              </a:rPr>
              <a:t>台灣官方部落格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8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F9894-DA63-C197-3A8B-0B1EF74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788" y="2556745"/>
            <a:ext cx="5720812" cy="1265928"/>
          </a:xfrm>
        </p:spPr>
        <p:txBody>
          <a:bodyPr/>
          <a:lstStyle/>
          <a:p>
            <a:r>
              <a:rPr lang="en-US" altLang="zh-TW" dirty="0"/>
              <a:t>Thank for the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61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A1A36"/>
                </a:solidFill>
                <a:effectLst/>
              </a:rPr>
              <a:t>Machine Learning </a:t>
            </a:r>
          </a:p>
          <a:p>
            <a:pPr lvl="1"/>
            <a:r>
              <a:rPr lang="en-US" altLang="zh-TW" i="0" dirty="0">
                <a:solidFill>
                  <a:srgbClr val="111111"/>
                </a:solidFill>
                <a:effectLst/>
              </a:rPr>
              <a:t>Machine learning is a subfield of artificial intelligence </a:t>
            </a:r>
          </a:p>
          <a:p>
            <a:pPr lvl="1"/>
            <a:r>
              <a:rPr lang="en-US" altLang="zh-TW" dirty="0">
                <a:solidFill>
                  <a:srgbClr val="111111"/>
                </a:solidFill>
              </a:rPr>
              <a:t>F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ocuses on the development of computer systems </a:t>
            </a:r>
          </a:p>
          <a:p>
            <a:pPr marL="228600" lvl="1" indent="0">
              <a:buNone/>
            </a:pPr>
            <a:r>
              <a:rPr lang="en-US" altLang="zh-TW" dirty="0">
                <a:solidFill>
                  <a:srgbClr val="111111"/>
                </a:solidFill>
              </a:rPr>
              <a:t>      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that can learn and adapt without being explicitly programming</a:t>
            </a:r>
          </a:p>
          <a:p>
            <a:pPr lvl="1"/>
            <a:r>
              <a:rPr lang="en-US" altLang="zh-TW" dirty="0">
                <a:solidFill>
                  <a:srgbClr val="111111"/>
                </a:solidFill>
              </a:rPr>
              <a:t>Examples</a:t>
            </a:r>
          </a:p>
          <a:p>
            <a:pPr lvl="2"/>
            <a:r>
              <a:rPr lang="en-US" altLang="zh-TW" i="0" dirty="0">
                <a:solidFill>
                  <a:srgbClr val="111111"/>
                </a:solidFill>
                <a:effectLst/>
              </a:rPr>
              <a:t>SVM / Decision Tree / HMM / </a:t>
            </a:r>
            <a:r>
              <a:rPr lang="en-US" altLang="zh-TW" i="0" dirty="0" err="1">
                <a:solidFill>
                  <a:srgbClr val="111111"/>
                </a:solidFill>
                <a:effectLst/>
              </a:rPr>
              <a:t>Kmeans</a:t>
            </a:r>
            <a:r>
              <a:rPr lang="en-US" altLang="zh-TW" i="0" dirty="0">
                <a:solidFill>
                  <a:srgbClr val="111111"/>
                </a:solidFill>
                <a:effectLst/>
              </a:rPr>
              <a:t>…</a:t>
            </a:r>
            <a:endParaRPr lang="en-US" altLang="zh-TW" i="0" dirty="0">
              <a:solidFill>
                <a:srgbClr val="0A1A36"/>
              </a:solidFill>
              <a:effectLst/>
            </a:endParaRP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C3A0F-6CDA-FF56-B1E5-EE32CE8C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79" y="1775671"/>
            <a:ext cx="3168525" cy="30882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7D1F495-2B1D-D67C-498B-706E61724B6B}"/>
              </a:ext>
            </a:extLst>
          </p:cNvPr>
          <p:cNvSpPr txBox="1"/>
          <p:nvPr/>
        </p:nvSpPr>
        <p:spPr>
          <a:xfrm>
            <a:off x="8341743" y="4955034"/>
            <a:ext cx="428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 generated by Edge using prompts</a:t>
            </a:r>
          </a:p>
          <a:p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en-US" altLang="zh-TW" sz="8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Machine learning versus Deep Learning“</a:t>
            </a:r>
            <a:endParaRPr lang="zh-TW" alt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209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ML main subjects</a:t>
            </a:r>
          </a:p>
          <a:p>
            <a:pPr lvl="1"/>
            <a:r>
              <a:rPr lang="en-US" altLang="zh-TW" dirty="0"/>
              <a:t>Unsupervised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Supervised Models</a:t>
            </a:r>
            <a:endParaRPr lang="en-US" altLang="zh-TW" dirty="0"/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Reinforcement Learning</a:t>
            </a:r>
          </a:p>
          <a:p>
            <a:pPr lvl="1"/>
            <a:r>
              <a:rPr lang="en-US" altLang="zh-TW" b="0" i="0" dirty="0">
                <a:solidFill>
                  <a:srgbClr val="0A1A36"/>
                </a:solidFill>
                <a:effectLst/>
              </a:rPr>
              <a:t>Deep learning</a:t>
            </a:r>
          </a:p>
          <a:p>
            <a:pPr lvl="1"/>
            <a:endParaRPr lang="en-US" altLang="zh-TW" b="0" i="0" dirty="0">
              <a:solidFill>
                <a:srgbClr val="0A1A36"/>
              </a:solidFill>
              <a:effectLst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F44305-6062-F7FC-ECE5-4FF22712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378" y="1603131"/>
            <a:ext cx="7200477" cy="365173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72D3A1A-861F-4467-CFAD-FD9254928980}"/>
              </a:ext>
            </a:extLst>
          </p:cNvPr>
          <p:cNvSpPr txBox="1"/>
          <p:nvPr/>
        </p:nvSpPr>
        <p:spPr>
          <a:xfrm>
            <a:off x="6012740" y="5306998"/>
            <a:ext cx="51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zh-TW" sz="800" b="1" i="0" dirty="0">
                <a:solidFill>
                  <a:srgbClr val="000000"/>
                </a:solidFill>
                <a:effectLst/>
                <a:hlinkClick r:id="rId3"/>
              </a:rPr>
              <a:t>https://www.youtube.com/watch?v=G2fqAlgmoPo</a:t>
            </a:r>
            <a:endParaRPr lang="en-US" altLang="zh-TW" sz="800" b="1" i="0" dirty="0">
              <a:solidFill>
                <a:srgbClr val="000000"/>
              </a:solidFill>
              <a:effectLst/>
            </a:endParaRPr>
          </a:p>
          <a:p>
            <a:pPr lvl="2"/>
            <a:endParaRPr lang="en-US" altLang="zh-TW" sz="8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731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Unsupervised Models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No Labeled data needed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Pattern discovery </a:t>
            </a:r>
          </a:p>
          <a:p>
            <a:pPr lvl="1"/>
            <a:r>
              <a:rPr lang="en-US" altLang="zh-TW" i="0" dirty="0">
                <a:solidFill>
                  <a:srgbClr val="000000"/>
                </a:solidFill>
                <a:effectLst/>
              </a:rPr>
              <a:t>knowledge exploration</a:t>
            </a:r>
          </a:p>
          <a:p>
            <a:pPr lvl="1"/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2" descr="Supervised vs Unsupervised Learning – What's the Difference?">
            <a:extLst>
              <a:ext uri="{FF2B5EF4-FFF2-40B4-BE49-F238E27FC236}">
                <a16:creationId xmlns:a16="http://schemas.microsoft.com/office/drawing/2014/main" id="{0730357D-F029-FF95-93CE-D51B624D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222" y="1734762"/>
            <a:ext cx="5739601" cy="4408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296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7FB10-50A7-731A-64CC-4E906271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ML </a:t>
            </a:r>
            <a:r>
              <a:rPr lang="en-US" altLang="zh-TW" b="1" dirty="0" err="1"/>
              <a:t>v.s</a:t>
            </a:r>
            <a:r>
              <a:rPr lang="en-US" altLang="zh-TW" b="1" dirty="0"/>
              <a:t> Deep Learning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3784F4-477B-5050-BFFB-FEEA69AF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</a:rPr>
              <a:t>Unsupervised Models</a:t>
            </a:r>
          </a:p>
          <a:p>
            <a:pPr lvl="2"/>
            <a:r>
              <a:rPr lang="en-US" altLang="zh-TW" dirty="0"/>
              <a:t>Map Analyzer – PHC</a:t>
            </a:r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i="0" dirty="0">
              <a:solidFill>
                <a:srgbClr val="000000"/>
              </a:solidFill>
              <a:effectLst/>
            </a:endParaRPr>
          </a:p>
          <a:p>
            <a:endParaRPr lang="en-US" altLang="zh-TW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zh-TW" b="1" i="0" dirty="0">
                <a:solidFill>
                  <a:srgbClr val="000000"/>
                </a:solidFill>
                <a:effectLst/>
              </a:rPr>
            </a:br>
            <a:endParaRPr lang="en-US" altLang="zh-TW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1011637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1732</Words>
  <Application>Microsoft Office PowerPoint</Application>
  <PresentationFormat>寬螢幕</PresentationFormat>
  <Paragraphs>368</Paragraphs>
  <Slides>54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7" baseType="lpstr">
      <vt:lpstr>“Sohne-Kraftig”</vt:lpstr>
      <vt:lpstr>Alliance No.1</vt:lpstr>
      <vt:lpstr>-apple-system</vt:lpstr>
      <vt:lpstr>inherit</vt:lpstr>
      <vt:lpstr>Microsoft YaHei UI</vt:lpstr>
      <vt:lpstr>var(--cds-font-family-source-sans-pro)</vt:lpstr>
      <vt:lpstr>Yu Gothic UI Semibold</vt:lpstr>
      <vt:lpstr>Aptos Light</vt:lpstr>
      <vt:lpstr>Arial</vt:lpstr>
      <vt:lpstr>Calibri</vt:lpstr>
      <vt:lpstr>Segoe UI</vt:lpstr>
      <vt:lpstr>Walbaum Display</vt:lpstr>
      <vt:lpstr>BohoVogueVTI</vt:lpstr>
      <vt:lpstr>Basic Introduction to Generative AI</vt:lpstr>
      <vt:lpstr>Contents</vt:lpstr>
      <vt:lpstr>What is Gen AI ? </vt:lpstr>
      <vt:lpstr>What is AI ?</vt:lpstr>
      <vt:lpstr>What is AI ?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ML v.s Deep Learning</vt:lpstr>
      <vt:lpstr>Gen AI</vt:lpstr>
      <vt:lpstr>Gen AI</vt:lpstr>
      <vt:lpstr>Types of Gen AI </vt:lpstr>
      <vt:lpstr>Types of Gen AI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Text model</vt:lpstr>
      <vt:lpstr>Gen AI – Image model</vt:lpstr>
      <vt:lpstr>Gen AI – Image model</vt:lpstr>
      <vt:lpstr>Gen AI – Image model</vt:lpstr>
      <vt:lpstr>Gen AI – Video model</vt:lpstr>
      <vt:lpstr>Gen AI Tools in Micron</vt:lpstr>
      <vt:lpstr>Gen AI - Available now</vt:lpstr>
      <vt:lpstr>Gen AI – in Future Roadmap</vt:lpstr>
      <vt:lpstr>Zoom</vt:lpstr>
      <vt:lpstr>Zoom</vt:lpstr>
      <vt:lpstr>Zoom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</vt:lpstr>
      <vt:lpstr>Tabnine usage examples</vt:lpstr>
      <vt:lpstr>Tabnine usage examples</vt:lpstr>
      <vt:lpstr>Tabnine usage examples</vt:lpstr>
      <vt:lpstr>What is the impact of Gen AI</vt:lpstr>
      <vt:lpstr>What is the impact of Gen AI</vt:lpstr>
      <vt:lpstr>References</vt:lpstr>
      <vt:lpstr>Thank for the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 jimmy</dc:creator>
  <cp:lastModifiedBy>hsu jimmy</cp:lastModifiedBy>
  <cp:revision>18</cp:revision>
  <dcterms:created xsi:type="dcterms:W3CDTF">2023-11-02T11:24:21Z</dcterms:created>
  <dcterms:modified xsi:type="dcterms:W3CDTF">2023-11-16T17:08:59Z</dcterms:modified>
</cp:coreProperties>
</file>